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Lst>
  <p:sldSz cx="9753600" cy="7315200"/>
  <p:notesSz cx="6858000" cy="9144000"/>
  <p:embeddedFontLst>
    <p:embeddedFont>
      <p:font typeface="Josefin Sans 2" charset="1" panose="00000000000000000000"/>
      <p:regular r:id="rId6"/>
    </p:embeddedFont>
    <p:embeddedFont>
      <p:font typeface="Josefin Sans 2 Bold" charset="1" panose="00000000000000000000"/>
      <p:regular r:id="rId7"/>
    </p:embeddedFont>
    <p:embeddedFont>
      <p:font typeface="Josefin Sans 2 Italics" charset="1" panose="00000000000000000000"/>
      <p:regular r:id="rId8"/>
    </p:embeddedFont>
    <p:embeddedFont>
      <p:font typeface="Josefin Sans 2 Bold Italics" charset="1" panose="000000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butus Slab"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Josefin Sans 1" charset="1" panose="00000500000000000000"/>
      <p:regular r:id="rId21"/>
    </p:embeddedFont>
    <p:embeddedFont>
      <p:font typeface="Josefin Sans 1 Bold" charset="1" panose="00000800000000000000"/>
      <p:regular r:id="rId22"/>
    </p:embeddedFont>
    <p:embeddedFont>
      <p:font typeface="Josefin Sans 1 Italics" charset="1" panose="00000500000000000000"/>
      <p:regular r:id="rId23"/>
    </p:embeddedFont>
    <p:embeddedFont>
      <p:font typeface="Josefin Sans 1 Bold Italics" charset="1" panose="00000800000000000000"/>
      <p:regular r:id="rId24"/>
    </p:embeddedFont>
    <p:embeddedFont>
      <p:font typeface="Josefin Sans 1 Thin" charset="1" panose="00000300000000000000"/>
      <p:regular r:id="rId25"/>
    </p:embeddedFont>
    <p:embeddedFont>
      <p:font typeface="Josefin Sans 1 Thin Italics" charset="1" panose="00000300000000000000"/>
      <p:regular r:id="rId26"/>
    </p:embeddedFont>
    <p:embeddedFont>
      <p:font typeface="Josefin Sans 1 Light" charset="1" panose="00000400000000000000"/>
      <p:regular r:id="rId27"/>
    </p:embeddedFont>
    <p:embeddedFont>
      <p:font typeface="Josefin Sans 1 Light Italics" charset="1" panose="00000400000000000000"/>
      <p:regular r:id="rId28"/>
    </p:embeddedFont>
    <p:embeddedFont>
      <p:font typeface="Josefin Sans 1 Semi-Bold" charset="1" panose="00000700000000000000"/>
      <p:regular r:id="rId29"/>
    </p:embeddedFont>
    <p:embeddedFont>
      <p:font typeface="Josefin Sans 1 Semi-Bold Italics" charset="1" panose="00000700000000000000"/>
      <p:regular r:id="rId30"/>
    </p:embeddedFont>
    <p:embeddedFont>
      <p:font typeface="Open Sans" charset="1" panose="020B0606030504020204"/>
      <p:regular r:id="rId31"/>
    </p:embeddedFont>
    <p:embeddedFont>
      <p:font typeface="Open Sans Bold" charset="1" panose="020B0806030504020204"/>
      <p:regular r:id="rId32"/>
    </p:embeddedFont>
    <p:embeddedFont>
      <p:font typeface="Open Sans Italics" charset="1" panose="020B0606030504020204"/>
      <p:regular r:id="rId33"/>
    </p:embeddedFont>
    <p:embeddedFont>
      <p:font typeface="Open Sans Bold Italics" charset="1" panose="020B0806030504020204"/>
      <p:regular r:id="rId34"/>
    </p:embeddedFont>
    <p:embeddedFont>
      <p:font typeface="Open Sans Light" charset="1" panose="020B0306030504020204"/>
      <p:regular r:id="rId35"/>
    </p:embeddedFont>
    <p:embeddedFont>
      <p:font typeface="Open Sans Light Italics" charset="1" panose="020B0306030504020204"/>
      <p:regular r:id="rId36"/>
    </p:embeddedFont>
    <p:embeddedFont>
      <p:font typeface="Open Sans Ultra-Bold" charset="1" panose="00000000000000000000"/>
      <p:regular r:id="rId37"/>
    </p:embeddedFont>
    <p:embeddedFont>
      <p:font typeface="Open Sans Ultra-Bold Italics" charset="1" panose="00000000000000000000"/>
      <p:regular r:id="rId38"/>
    </p:embeddedFont>
    <p:embeddedFont>
      <p:font typeface="Alice" charset="1" panose="00000500000000000000"/>
      <p:regular r:id="rId39"/>
    </p:embeddedFont>
    <p:embeddedFont>
      <p:font typeface="Alice Bold" charset="1" panose="00000500000000000000"/>
      <p:regular r:id="rId40"/>
    </p:embeddedFont>
    <p:embeddedFont>
      <p:font typeface="Alice Italics" charset="1" panose="00000500000000000000"/>
      <p:regular r:id="rId41"/>
    </p:embeddedFont>
    <p:embeddedFont>
      <p:font typeface="Alice Bold Italics" charset="1" panose="000005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62"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0.jpeg" Type="http://schemas.openxmlformats.org/officeDocument/2006/relationships/image"/><Relationship Id="rId4" Target="../media/VAFuUVljsg4.mp4" Type="http://schemas.openxmlformats.org/officeDocument/2006/relationships/video"/><Relationship Id="rId5" Target="../media/VAFuUVljsg4.mp4" Type="http://schemas.microsoft.com/office/2007/relationships/media"/><Relationship Id="rId6" Target="../media/image11.png" Type="http://schemas.openxmlformats.org/officeDocument/2006/relationships/image"/><Relationship Id="rId7" Target="../media/image1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https://ieeexplore.ieee.org/author/37089857352" TargetMode="External" Type="http://schemas.openxmlformats.org/officeDocument/2006/relationships/hyperlink"/><Relationship Id="rId4" Target="https://ieeexplore.ieee.org/author/37089857437" TargetMode="External" Type="http://schemas.openxmlformats.org/officeDocument/2006/relationships/hyperlink"/><Relationship Id="rId5" Target="https://ieeexplore.ieee.org/author/37089858510" TargetMode="External" Type="http://schemas.openxmlformats.org/officeDocument/2006/relationships/hyperlink"/><Relationship Id="rId6" Target="https://ieeexplore.ieee.org/author/37902151100" TargetMode="External" Type="http://schemas.openxmlformats.org/officeDocument/2006/relationships/hyperlink"/><Relationship Id="rId7" Target="https://ieeexplore.ieee.org/author/37089860019"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8207" y="544461"/>
            <a:ext cx="8657186" cy="6226278"/>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8140266" y="1703625"/>
            <a:ext cx="302943" cy="260867"/>
          </a:xfrm>
          <a:custGeom>
            <a:avLst/>
            <a:gdLst/>
            <a:ahLst/>
            <a:cxnLst/>
            <a:rect r="r" b="b" t="t" l="l"/>
            <a:pathLst>
              <a:path h="260867" w="302943">
                <a:moveTo>
                  <a:pt x="0" y="0"/>
                </a:moveTo>
                <a:lnTo>
                  <a:pt x="302943" y="0"/>
                </a:lnTo>
                <a:lnTo>
                  <a:pt x="302943" y="260867"/>
                </a:lnTo>
                <a:lnTo>
                  <a:pt x="0" y="260867"/>
                </a:lnTo>
                <a:lnTo>
                  <a:pt x="0" y="0"/>
                </a:lnTo>
                <a:close/>
              </a:path>
            </a:pathLst>
          </a:custGeom>
          <a:blipFill>
            <a:blip r:embed="rId2">
              <a:extLst>
                <a:ext uri="{96DAC541-7B7A-43D3-8B79-37D633B846F1}">
                  <asvg:svgBlip xmlns:asvg="http://schemas.microsoft.com/office/drawing/2016/SVG/main" r:embed="rId3"/>
                </a:ext>
              </a:extLst>
            </a:blip>
            <a:stretch>
              <a:fillRect l="0" t="-322" r="0" b="-322"/>
            </a:stretch>
          </a:blipFill>
        </p:spPr>
      </p:sp>
      <p:sp>
        <p:nvSpPr>
          <p:cNvPr name="Freeform 5" id="5"/>
          <p:cNvSpPr/>
          <p:nvPr/>
        </p:nvSpPr>
        <p:spPr>
          <a:xfrm flipH="false" flipV="false" rot="0">
            <a:off x="7767569" y="613212"/>
            <a:ext cx="1351280" cy="1351280"/>
          </a:xfrm>
          <a:custGeom>
            <a:avLst/>
            <a:gdLst/>
            <a:ahLst/>
            <a:cxnLst/>
            <a:rect r="r" b="b" t="t" l="l"/>
            <a:pathLst>
              <a:path h="1351280" w="1351280">
                <a:moveTo>
                  <a:pt x="0" y="0"/>
                </a:moveTo>
                <a:lnTo>
                  <a:pt x="1351280" y="0"/>
                </a:lnTo>
                <a:lnTo>
                  <a:pt x="1351280" y="1351280"/>
                </a:lnTo>
                <a:lnTo>
                  <a:pt x="0" y="1351280"/>
                </a:lnTo>
                <a:lnTo>
                  <a:pt x="0" y="0"/>
                </a:lnTo>
                <a:close/>
              </a:path>
            </a:pathLst>
          </a:custGeom>
          <a:blipFill>
            <a:blip r:embed="rId4"/>
            <a:stretch>
              <a:fillRect l="0" t="0" r="0" b="0"/>
            </a:stretch>
          </a:blipFill>
        </p:spPr>
      </p:sp>
      <p:sp>
        <p:nvSpPr>
          <p:cNvPr name="Freeform 6" id="6"/>
          <p:cNvSpPr/>
          <p:nvPr/>
        </p:nvSpPr>
        <p:spPr>
          <a:xfrm flipH="false" flipV="false" rot="0">
            <a:off x="2618898" y="2400207"/>
            <a:ext cx="4167796" cy="1977031"/>
          </a:xfrm>
          <a:custGeom>
            <a:avLst/>
            <a:gdLst/>
            <a:ahLst/>
            <a:cxnLst/>
            <a:rect r="r" b="b" t="t" l="l"/>
            <a:pathLst>
              <a:path h="1977031" w="4167796">
                <a:moveTo>
                  <a:pt x="0" y="0"/>
                </a:moveTo>
                <a:lnTo>
                  <a:pt x="4167796" y="0"/>
                </a:lnTo>
                <a:lnTo>
                  <a:pt x="4167796" y="1977031"/>
                </a:lnTo>
                <a:lnTo>
                  <a:pt x="0" y="1977031"/>
                </a:lnTo>
                <a:lnTo>
                  <a:pt x="0" y="0"/>
                </a:lnTo>
                <a:close/>
              </a:path>
            </a:pathLst>
          </a:custGeom>
          <a:blipFill>
            <a:blip r:embed="rId5"/>
            <a:stretch>
              <a:fillRect l="0" t="0" r="0" b="0"/>
            </a:stretch>
          </a:blipFill>
        </p:spPr>
      </p:sp>
      <p:sp>
        <p:nvSpPr>
          <p:cNvPr name="TextBox 7" id="7"/>
          <p:cNvSpPr txBox="true"/>
          <p:nvPr/>
        </p:nvSpPr>
        <p:spPr>
          <a:xfrm rot="0">
            <a:off x="731520" y="1127363"/>
            <a:ext cx="7271437" cy="1143000"/>
          </a:xfrm>
          <a:prstGeom prst="rect">
            <a:avLst/>
          </a:prstGeom>
        </p:spPr>
        <p:txBody>
          <a:bodyPr anchor="t" rtlCol="false" tIns="0" lIns="0" bIns="0" rIns="0">
            <a:spAutoFit/>
          </a:bodyPr>
          <a:lstStyle/>
          <a:p>
            <a:pPr>
              <a:lnSpc>
                <a:spcPts val="3173"/>
              </a:lnSpc>
            </a:pPr>
            <a:r>
              <a:rPr lang="en-US" sz="2644" spc="-103">
                <a:solidFill>
                  <a:srgbClr val="000000"/>
                </a:solidFill>
                <a:latin typeface="Josefin Sans 1 Bold"/>
              </a:rPr>
              <a:t>Machine Learning-Based Prediction of Potato Leaf Diseases for Improved Crop Management </a:t>
            </a:r>
          </a:p>
          <a:p>
            <a:pPr algn="l">
              <a:lnSpc>
                <a:spcPts val="2667"/>
              </a:lnSpc>
            </a:pPr>
          </a:p>
        </p:txBody>
      </p:sp>
      <p:sp>
        <p:nvSpPr>
          <p:cNvPr name="TextBox 8" id="8"/>
          <p:cNvSpPr txBox="true"/>
          <p:nvPr/>
        </p:nvSpPr>
        <p:spPr>
          <a:xfrm rot="0">
            <a:off x="990555" y="5313096"/>
            <a:ext cx="3081987" cy="828675"/>
          </a:xfrm>
          <a:prstGeom prst="rect">
            <a:avLst/>
          </a:prstGeom>
        </p:spPr>
        <p:txBody>
          <a:bodyPr anchor="t" rtlCol="false" tIns="0" lIns="0" bIns="0" rIns="0">
            <a:spAutoFit/>
          </a:bodyPr>
          <a:lstStyle/>
          <a:p>
            <a:pPr>
              <a:lnSpc>
                <a:spcPts val="2212"/>
              </a:lnSpc>
            </a:pPr>
            <a:r>
              <a:rPr lang="en-US" sz="1843" spc="-73">
                <a:solidFill>
                  <a:srgbClr val="000000"/>
                </a:solidFill>
                <a:latin typeface="Open Sans Bold"/>
              </a:rPr>
              <a:t>STUDENT NAME</a:t>
            </a:r>
          </a:p>
          <a:p>
            <a:pPr algn="ctr">
              <a:lnSpc>
                <a:spcPts val="2212"/>
              </a:lnSpc>
            </a:pPr>
          </a:p>
          <a:p>
            <a:pPr algn="just">
              <a:lnSpc>
                <a:spcPts val="2212"/>
              </a:lnSpc>
            </a:pPr>
            <a:r>
              <a:rPr lang="en-US" sz="1843" spc="-73">
                <a:solidFill>
                  <a:srgbClr val="000000"/>
                </a:solidFill>
                <a:latin typeface="Open Sans Bold"/>
              </a:rPr>
              <a:t>BHARTI(2000320120063)</a:t>
            </a:r>
          </a:p>
        </p:txBody>
      </p:sp>
      <p:sp>
        <p:nvSpPr>
          <p:cNvPr name="TextBox 9" id="9"/>
          <p:cNvSpPr txBox="true"/>
          <p:nvPr/>
        </p:nvSpPr>
        <p:spPr>
          <a:xfrm rot="0">
            <a:off x="4876800" y="5148453"/>
            <a:ext cx="4145280" cy="1148435"/>
          </a:xfrm>
          <a:prstGeom prst="rect">
            <a:avLst/>
          </a:prstGeom>
        </p:spPr>
        <p:txBody>
          <a:bodyPr anchor="t" rtlCol="false" tIns="0" lIns="0" bIns="0" rIns="0">
            <a:spAutoFit/>
          </a:bodyPr>
          <a:lstStyle/>
          <a:p>
            <a:pPr algn="r">
              <a:lnSpc>
                <a:spcPts val="2314"/>
              </a:lnSpc>
              <a:spcBef>
                <a:spcPct val="0"/>
              </a:spcBef>
            </a:pPr>
            <a:r>
              <a:rPr lang="en-US" sz="1928" spc="-75">
                <a:solidFill>
                  <a:srgbClr val="000000"/>
                </a:solidFill>
                <a:latin typeface="Open Sans Bold"/>
              </a:rPr>
              <a:t>SUPERVISOR NAME</a:t>
            </a:r>
          </a:p>
          <a:p>
            <a:pPr algn="r">
              <a:lnSpc>
                <a:spcPts val="2314"/>
              </a:lnSpc>
              <a:spcBef>
                <a:spcPct val="0"/>
              </a:spcBef>
            </a:pPr>
          </a:p>
          <a:p>
            <a:pPr algn="r">
              <a:lnSpc>
                <a:spcPts val="2314"/>
              </a:lnSpc>
              <a:spcBef>
                <a:spcPct val="0"/>
              </a:spcBef>
            </a:pPr>
            <a:r>
              <a:rPr lang="en-US" sz="1928" spc="-75">
                <a:solidFill>
                  <a:srgbClr val="000000"/>
                </a:solidFill>
                <a:latin typeface="Open Sans Bold"/>
              </a:rPr>
              <a:t>SHALINI SINGH   </a:t>
            </a:r>
          </a:p>
          <a:p>
            <a:pPr algn="r">
              <a:lnSpc>
                <a:spcPts val="2314"/>
              </a:lnSpc>
              <a:spcBef>
                <a:spcPct val="0"/>
              </a:spcBef>
            </a:pPr>
            <a:r>
              <a:rPr lang="en-US" sz="1928" spc="-76">
                <a:solidFill>
                  <a:srgbClr val="000000"/>
                </a:solidFill>
                <a:latin typeface="Open Sans Bold"/>
              </a:rPr>
              <a:t>ASSISTANT PROFESSOR (SR.SCALE)</a:t>
            </a:r>
          </a:p>
        </p:txBody>
      </p:sp>
      <p:sp>
        <p:nvSpPr>
          <p:cNvPr name="TextBox 10" id="10"/>
          <p:cNvSpPr txBox="true"/>
          <p:nvPr/>
        </p:nvSpPr>
        <p:spPr>
          <a:xfrm rot="0">
            <a:off x="1797307" y="4537138"/>
            <a:ext cx="5552033" cy="523875"/>
          </a:xfrm>
          <a:prstGeom prst="rect">
            <a:avLst/>
          </a:prstGeom>
        </p:spPr>
        <p:txBody>
          <a:bodyPr anchor="t" rtlCol="false" tIns="0" lIns="0" bIns="0" rIns="0">
            <a:spAutoFit/>
          </a:bodyPr>
          <a:lstStyle/>
          <a:p>
            <a:pPr algn="ctr">
              <a:lnSpc>
                <a:spcPts val="4200"/>
              </a:lnSpc>
            </a:pPr>
            <a:r>
              <a:rPr lang="en-US" sz="3000">
                <a:solidFill>
                  <a:srgbClr val="000000"/>
                </a:solidFill>
                <a:latin typeface="Josefin Sans 1 Bold"/>
              </a:rPr>
              <a:t>Mini Project KCS 752/ 7th Sem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Freeform 5" id="5"/>
          <p:cNvSpPr/>
          <p:nvPr/>
        </p:nvSpPr>
        <p:spPr>
          <a:xfrm flipH="false" flipV="false" rot="0">
            <a:off x="939186" y="1849620"/>
            <a:ext cx="7610295" cy="4103217"/>
          </a:xfrm>
          <a:custGeom>
            <a:avLst/>
            <a:gdLst/>
            <a:ahLst/>
            <a:cxnLst/>
            <a:rect r="r" b="b" t="t" l="l"/>
            <a:pathLst>
              <a:path h="4103217" w="7610295">
                <a:moveTo>
                  <a:pt x="0" y="0"/>
                </a:moveTo>
                <a:lnTo>
                  <a:pt x="7610295" y="0"/>
                </a:lnTo>
                <a:lnTo>
                  <a:pt x="7610295" y="4103217"/>
                </a:lnTo>
                <a:lnTo>
                  <a:pt x="0" y="4103217"/>
                </a:lnTo>
                <a:lnTo>
                  <a:pt x="0" y="0"/>
                </a:lnTo>
                <a:close/>
              </a:path>
            </a:pathLst>
          </a:custGeom>
          <a:blipFill>
            <a:blip r:embed="rId3"/>
            <a:stretch>
              <a:fillRect l="0" t="0" r="0" b="0"/>
            </a:stretch>
          </a:blipFill>
        </p:spPr>
      </p:sp>
      <p:sp>
        <p:nvSpPr>
          <p:cNvPr name="TextBox 6" id="6"/>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Flowchart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540224" y="1960416"/>
            <a:ext cx="8675295" cy="4525215"/>
          </a:xfrm>
          <a:prstGeom prst="rect">
            <a:avLst/>
          </a:prstGeom>
        </p:spPr>
        <p:txBody>
          <a:bodyPr anchor="t" rtlCol="false" tIns="0" lIns="0" bIns="0" rIns="0">
            <a:spAutoFit/>
          </a:bodyPr>
          <a:lstStyle/>
          <a:p>
            <a:pPr algn="just" marL="397673" indent="-198837" lvl="1">
              <a:lnSpc>
                <a:spcPts val="2578"/>
              </a:lnSpc>
              <a:buFont typeface="Arial"/>
              <a:buChar char="•"/>
            </a:pPr>
            <a:r>
              <a:rPr lang="en-US" sz="1841" spc="128">
                <a:solidFill>
                  <a:srgbClr val="222222"/>
                </a:solidFill>
                <a:latin typeface="Alice Bold"/>
              </a:rPr>
              <a:t>Data Collection </a:t>
            </a:r>
            <a:r>
              <a:rPr lang="en-US" sz="1841" spc="128">
                <a:solidFill>
                  <a:srgbClr val="222222"/>
                </a:solidFill>
                <a:latin typeface="Alice"/>
              </a:rPr>
              <a:t>- Gather a dataset of potato leaf images. - Annotate images with disease labels (e.g., healthy, late blight, early blight). - Collect environmental data (e.g., weather, soil conditions). </a:t>
            </a:r>
          </a:p>
          <a:p>
            <a:pPr algn="just" marL="397673" indent="-198837" lvl="1">
              <a:lnSpc>
                <a:spcPts val="2578"/>
              </a:lnSpc>
              <a:buFont typeface="Arial"/>
              <a:buChar char="•"/>
            </a:pPr>
            <a:r>
              <a:rPr lang="en-US" sz="1841" spc="128">
                <a:solidFill>
                  <a:srgbClr val="222222"/>
                </a:solidFill>
                <a:latin typeface="Alice Bold"/>
              </a:rPr>
              <a:t>Data Preprocessing</a:t>
            </a:r>
            <a:r>
              <a:rPr lang="en-US" sz="1841" spc="128">
                <a:solidFill>
                  <a:srgbClr val="222222"/>
                </a:solidFill>
                <a:latin typeface="Alice"/>
              </a:rPr>
              <a:t> - Split the dataset into training, validation, and test sets. - Resize and standardize images. - Augment data to increase diversity (optional). - Normalize environmental data. </a:t>
            </a:r>
          </a:p>
          <a:p>
            <a:pPr algn="just" marL="397673" indent="-198837" lvl="1">
              <a:lnSpc>
                <a:spcPts val="2578"/>
              </a:lnSpc>
              <a:buFont typeface="Arial"/>
              <a:buChar char="•"/>
            </a:pPr>
            <a:r>
              <a:rPr lang="en-US" sz="1841" spc="128">
                <a:solidFill>
                  <a:srgbClr val="222222"/>
                </a:solidFill>
                <a:latin typeface="Alice Bold"/>
              </a:rPr>
              <a:t>Model Selection </a:t>
            </a:r>
            <a:r>
              <a:rPr lang="en-US" sz="1841" spc="128">
                <a:solidFill>
                  <a:srgbClr val="222222"/>
                </a:solidFill>
                <a:latin typeface="Alice"/>
              </a:rPr>
              <a:t>- Choose a suitable machine learning or deep learning model (e.g., CNN). - Fine-tune hyperparameters.</a:t>
            </a:r>
          </a:p>
          <a:p>
            <a:pPr algn="just" marL="397673" indent="-198837" lvl="1">
              <a:lnSpc>
                <a:spcPts val="2578"/>
              </a:lnSpc>
              <a:buFont typeface="Arial"/>
              <a:buChar char="•"/>
            </a:pPr>
            <a:r>
              <a:rPr lang="en-US" sz="1841" spc="128">
                <a:solidFill>
                  <a:srgbClr val="222222"/>
                </a:solidFill>
                <a:latin typeface="Alice Bold"/>
              </a:rPr>
              <a:t>Model Training</a:t>
            </a:r>
            <a:r>
              <a:rPr lang="en-US" sz="1841" spc="128">
                <a:solidFill>
                  <a:srgbClr val="222222"/>
                </a:solidFill>
                <a:latin typeface="Alice"/>
              </a:rPr>
              <a:t> - Train the selected model using the training dataset. - Use environmental data and images for training. - Monitor training progress and adjust as needed. </a:t>
            </a:r>
          </a:p>
          <a:p>
            <a:pPr algn="just" marL="397673" indent="-198837" lvl="1">
              <a:lnSpc>
                <a:spcPts val="2578"/>
              </a:lnSpc>
              <a:buFont typeface="Arial"/>
              <a:buChar char="•"/>
            </a:pPr>
            <a:r>
              <a:rPr lang="en-US" sz="1841" spc="128">
                <a:solidFill>
                  <a:srgbClr val="222222"/>
                </a:solidFill>
                <a:latin typeface="Alice Bold"/>
              </a:rPr>
              <a:t>Model Evaluation</a:t>
            </a:r>
            <a:r>
              <a:rPr lang="en-US" sz="1841" spc="128">
                <a:solidFill>
                  <a:srgbClr val="222222"/>
                </a:solidFill>
                <a:latin typeface="Alice"/>
              </a:rPr>
              <a:t> - Assess model performance using the validation dataset. - Calculate metrics like accuracy, precision, recall, F1-score. - Optimize the model if necessary.  </a:t>
            </a:r>
          </a:p>
        </p:txBody>
      </p:sp>
      <p:sp>
        <p:nvSpPr>
          <p:cNvPr name="TextBox 5" id="5"/>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Methodology Used</a:t>
            </a:r>
          </a:p>
        </p:txBody>
      </p:sp>
      <p:sp>
        <p:nvSpPr>
          <p:cNvPr name="Freeform 6" id="6"/>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2174348"/>
            <a:ext cx="8483998" cy="3602119"/>
          </a:xfrm>
          <a:prstGeom prst="rect">
            <a:avLst/>
          </a:prstGeom>
        </p:spPr>
        <p:txBody>
          <a:bodyPr anchor="t" rtlCol="false" tIns="0" lIns="0" bIns="0" rIns="0">
            <a:spAutoFit/>
          </a:bodyPr>
          <a:lstStyle/>
          <a:p>
            <a:pPr algn="just" marL="441872" indent="-220936" lvl="1">
              <a:lnSpc>
                <a:spcPts val="2865"/>
              </a:lnSpc>
              <a:buFont typeface="Arial"/>
              <a:buChar char="•"/>
            </a:pPr>
            <a:r>
              <a:rPr lang="en-US" sz="2046" spc="143">
                <a:solidFill>
                  <a:srgbClr val="222222"/>
                </a:solidFill>
                <a:latin typeface="Alice Bold"/>
              </a:rPr>
              <a:t>Testing </a:t>
            </a:r>
            <a:r>
              <a:rPr lang="en-US" sz="2046" spc="143">
                <a:solidFill>
                  <a:srgbClr val="222222"/>
                </a:solidFill>
                <a:latin typeface="Alice"/>
              </a:rPr>
              <a:t>- Evaluate the final model using the test dataset. - Record model accuracy and performance metrics.</a:t>
            </a:r>
            <a:r>
              <a:rPr lang="en-US" sz="2046" spc="143">
                <a:solidFill>
                  <a:srgbClr val="222222"/>
                </a:solidFill>
                <a:latin typeface="Alice"/>
              </a:rPr>
              <a:t> </a:t>
            </a:r>
          </a:p>
          <a:p>
            <a:pPr algn="just">
              <a:lnSpc>
                <a:spcPts val="2865"/>
              </a:lnSpc>
            </a:pPr>
          </a:p>
          <a:p>
            <a:pPr algn="just" marL="441872" indent="-220936" lvl="1">
              <a:lnSpc>
                <a:spcPts val="2865"/>
              </a:lnSpc>
              <a:buFont typeface="Arial"/>
              <a:buChar char="•"/>
            </a:pPr>
            <a:r>
              <a:rPr lang="en-US" sz="2046" spc="143">
                <a:solidFill>
                  <a:srgbClr val="222222"/>
                </a:solidFill>
                <a:latin typeface="Alice Bold"/>
              </a:rPr>
              <a:t>Image Processing</a:t>
            </a:r>
            <a:r>
              <a:rPr lang="en-US" sz="2046" spc="143">
                <a:solidFill>
                  <a:srgbClr val="222222"/>
                </a:solidFill>
                <a:latin typeface="Alice"/>
              </a:rPr>
              <a:t> - Preprocess uploaded images (resize, normalize). - Pass images through the trained model for prediction.</a:t>
            </a:r>
          </a:p>
          <a:p>
            <a:pPr algn="just">
              <a:lnSpc>
                <a:spcPts val="2865"/>
              </a:lnSpc>
            </a:pPr>
          </a:p>
          <a:p>
            <a:pPr algn="just" marL="441872" indent="-220936" lvl="1">
              <a:lnSpc>
                <a:spcPts val="2865"/>
              </a:lnSpc>
              <a:buFont typeface="Arial"/>
              <a:buChar char="•"/>
            </a:pPr>
            <a:r>
              <a:rPr lang="en-US" sz="2046" spc="143">
                <a:solidFill>
                  <a:srgbClr val="222222"/>
                </a:solidFill>
                <a:latin typeface="Alice Bold"/>
              </a:rPr>
              <a:t>Disease Prediction</a:t>
            </a:r>
            <a:r>
              <a:rPr lang="en-US" sz="2046" spc="143">
                <a:solidFill>
                  <a:srgbClr val="222222"/>
                </a:solidFill>
                <a:latin typeface="Alice"/>
              </a:rPr>
              <a:t> - Model predicts disease category (e.g., late blight, early blight). - Optionally, assess disease severity based on symptoms. </a:t>
            </a:r>
          </a:p>
        </p:txBody>
      </p:sp>
      <p:sp>
        <p:nvSpPr>
          <p:cNvPr name="TextBox 5" id="5"/>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Methodology Used</a:t>
            </a:r>
          </a:p>
        </p:txBody>
      </p:sp>
      <p:sp>
        <p:nvSpPr>
          <p:cNvPr name="Freeform 6" id="6"/>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5871" y="478052"/>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pic>
        <p:nvPicPr>
          <p:cNvPr name="Picture 5" id="5">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3383" b="0"/>
          <a:stretch>
            <a:fillRect/>
          </a:stretch>
        </p:blipFill>
        <p:spPr>
          <a:xfrm flipH="false" flipV="false" rot="0">
            <a:off x="951078" y="2233660"/>
            <a:ext cx="7851445" cy="4350020"/>
          </a:xfrm>
          <a:prstGeom prst="rect">
            <a:avLst/>
          </a:prstGeom>
        </p:spPr>
      </p:pic>
      <p:sp>
        <p:nvSpPr>
          <p:cNvPr name="Freeform 6" id="6"/>
          <p:cNvSpPr/>
          <p:nvPr/>
        </p:nvSpPr>
        <p:spPr>
          <a:xfrm flipH="false" flipV="false" rot="0">
            <a:off x="731520" y="731520"/>
            <a:ext cx="1091885" cy="1091885"/>
          </a:xfrm>
          <a:custGeom>
            <a:avLst/>
            <a:gdLst/>
            <a:ahLst/>
            <a:cxnLst/>
            <a:rect r="r" b="b" t="t" l="l"/>
            <a:pathLst>
              <a:path h="1091885" w="1091885">
                <a:moveTo>
                  <a:pt x="0" y="0"/>
                </a:moveTo>
                <a:lnTo>
                  <a:pt x="1091885" y="0"/>
                </a:lnTo>
                <a:lnTo>
                  <a:pt x="1091885" y="1091885"/>
                </a:lnTo>
                <a:lnTo>
                  <a:pt x="0" y="10918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066410" y="912022"/>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Implementation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8050008" y="417668"/>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Freeform 5" id="5"/>
          <p:cNvSpPr/>
          <p:nvPr/>
        </p:nvSpPr>
        <p:spPr>
          <a:xfrm flipH="false" flipV="false" rot="0">
            <a:off x="540224" y="1716782"/>
            <a:ext cx="4800899" cy="1683552"/>
          </a:xfrm>
          <a:custGeom>
            <a:avLst/>
            <a:gdLst/>
            <a:ahLst/>
            <a:cxnLst/>
            <a:rect r="r" b="b" t="t" l="l"/>
            <a:pathLst>
              <a:path h="1683552" w="4800899">
                <a:moveTo>
                  <a:pt x="0" y="0"/>
                </a:moveTo>
                <a:lnTo>
                  <a:pt x="4800899" y="0"/>
                </a:lnTo>
                <a:lnTo>
                  <a:pt x="4800899" y="1683552"/>
                </a:lnTo>
                <a:lnTo>
                  <a:pt x="0" y="1683552"/>
                </a:lnTo>
                <a:lnTo>
                  <a:pt x="0" y="0"/>
                </a:lnTo>
                <a:close/>
              </a:path>
            </a:pathLst>
          </a:custGeom>
          <a:blipFill>
            <a:blip r:embed="rId3"/>
            <a:stretch>
              <a:fillRect l="0" t="0" r="0" b="0"/>
            </a:stretch>
          </a:blipFill>
        </p:spPr>
      </p:sp>
      <p:sp>
        <p:nvSpPr>
          <p:cNvPr name="Freeform 6" id="6"/>
          <p:cNvSpPr/>
          <p:nvPr/>
        </p:nvSpPr>
        <p:spPr>
          <a:xfrm flipH="false" flipV="false" rot="0">
            <a:off x="3763323" y="3555804"/>
            <a:ext cx="3442037" cy="3224914"/>
          </a:xfrm>
          <a:custGeom>
            <a:avLst/>
            <a:gdLst/>
            <a:ahLst/>
            <a:cxnLst/>
            <a:rect r="r" b="b" t="t" l="l"/>
            <a:pathLst>
              <a:path h="3224914" w="3442037">
                <a:moveTo>
                  <a:pt x="0" y="0"/>
                </a:moveTo>
                <a:lnTo>
                  <a:pt x="3442037" y="0"/>
                </a:lnTo>
                <a:lnTo>
                  <a:pt x="3442037" y="3224914"/>
                </a:lnTo>
                <a:lnTo>
                  <a:pt x="0" y="3224914"/>
                </a:lnTo>
                <a:lnTo>
                  <a:pt x="0" y="0"/>
                </a:lnTo>
                <a:close/>
              </a:path>
            </a:pathLst>
          </a:custGeom>
          <a:blipFill>
            <a:blip r:embed="rId4"/>
            <a:stretch>
              <a:fillRect l="0" t="0" r="0" b="0"/>
            </a:stretch>
          </a:blipFill>
        </p:spPr>
      </p:sp>
      <p:sp>
        <p:nvSpPr>
          <p:cNvPr name="Freeform 7" id="7"/>
          <p:cNvSpPr/>
          <p:nvPr/>
        </p:nvSpPr>
        <p:spPr>
          <a:xfrm flipH="false" flipV="false" rot="0">
            <a:off x="540224" y="3564595"/>
            <a:ext cx="3223099" cy="3216123"/>
          </a:xfrm>
          <a:custGeom>
            <a:avLst/>
            <a:gdLst/>
            <a:ahLst/>
            <a:cxnLst/>
            <a:rect r="r" b="b" t="t" l="l"/>
            <a:pathLst>
              <a:path h="3216123" w="3223099">
                <a:moveTo>
                  <a:pt x="0" y="0"/>
                </a:moveTo>
                <a:lnTo>
                  <a:pt x="3223099" y="0"/>
                </a:lnTo>
                <a:lnTo>
                  <a:pt x="3223099" y="3216123"/>
                </a:lnTo>
                <a:lnTo>
                  <a:pt x="0" y="3216123"/>
                </a:lnTo>
                <a:lnTo>
                  <a:pt x="0" y="0"/>
                </a:lnTo>
                <a:close/>
              </a:path>
            </a:pathLst>
          </a:custGeom>
          <a:blipFill>
            <a:blip r:embed="rId5"/>
            <a:stretch>
              <a:fillRect l="0" t="0" r="0" b="0"/>
            </a:stretch>
          </a:blipFill>
        </p:spPr>
      </p:sp>
      <p:sp>
        <p:nvSpPr>
          <p:cNvPr name="Freeform 8" id="8"/>
          <p:cNvSpPr/>
          <p:nvPr/>
        </p:nvSpPr>
        <p:spPr>
          <a:xfrm flipH="false" flipV="false" rot="0">
            <a:off x="5098095" y="1716782"/>
            <a:ext cx="4214529" cy="1644424"/>
          </a:xfrm>
          <a:custGeom>
            <a:avLst/>
            <a:gdLst/>
            <a:ahLst/>
            <a:cxnLst/>
            <a:rect r="r" b="b" t="t" l="l"/>
            <a:pathLst>
              <a:path h="1644424" w="4214529">
                <a:moveTo>
                  <a:pt x="0" y="0"/>
                </a:moveTo>
                <a:lnTo>
                  <a:pt x="4214530" y="0"/>
                </a:lnTo>
                <a:lnTo>
                  <a:pt x="4214530" y="1644424"/>
                </a:lnTo>
                <a:lnTo>
                  <a:pt x="0" y="1644424"/>
                </a:lnTo>
                <a:lnTo>
                  <a:pt x="0" y="0"/>
                </a:lnTo>
                <a:close/>
              </a:path>
            </a:pathLst>
          </a:custGeom>
          <a:blipFill>
            <a:blip r:embed="rId6"/>
            <a:stretch>
              <a:fillRect l="0" t="0" r="0" b="-1833"/>
            </a:stretch>
          </a:blipFill>
        </p:spPr>
      </p:sp>
      <p:sp>
        <p:nvSpPr>
          <p:cNvPr name="Freeform 9" id="9"/>
          <p:cNvSpPr/>
          <p:nvPr/>
        </p:nvSpPr>
        <p:spPr>
          <a:xfrm flipH="false" flipV="false" rot="0">
            <a:off x="7877796" y="3400334"/>
            <a:ext cx="1504286" cy="1772322"/>
          </a:xfrm>
          <a:custGeom>
            <a:avLst/>
            <a:gdLst/>
            <a:ahLst/>
            <a:cxnLst/>
            <a:rect r="r" b="b" t="t" l="l"/>
            <a:pathLst>
              <a:path h="1772322" w="1504286">
                <a:moveTo>
                  <a:pt x="0" y="0"/>
                </a:moveTo>
                <a:lnTo>
                  <a:pt x="1504286" y="0"/>
                </a:lnTo>
                <a:lnTo>
                  <a:pt x="1504286" y="1772323"/>
                </a:lnTo>
                <a:lnTo>
                  <a:pt x="0" y="1772323"/>
                </a:lnTo>
                <a:lnTo>
                  <a:pt x="0" y="0"/>
                </a:lnTo>
                <a:close/>
              </a:path>
            </a:pathLst>
          </a:custGeom>
          <a:blipFill>
            <a:blip r:embed="rId7"/>
            <a:stretch>
              <a:fillRect l="0" t="0" r="0" b="0"/>
            </a:stretch>
          </a:blipFill>
        </p:spPr>
      </p:sp>
      <p:sp>
        <p:nvSpPr>
          <p:cNvPr name="Freeform 10" id="10"/>
          <p:cNvSpPr/>
          <p:nvPr/>
        </p:nvSpPr>
        <p:spPr>
          <a:xfrm flipH="false" flipV="false" rot="0">
            <a:off x="7877796" y="5071387"/>
            <a:ext cx="1447590" cy="1709331"/>
          </a:xfrm>
          <a:custGeom>
            <a:avLst/>
            <a:gdLst/>
            <a:ahLst/>
            <a:cxnLst/>
            <a:rect r="r" b="b" t="t" l="l"/>
            <a:pathLst>
              <a:path h="1709331" w="1447590">
                <a:moveTo>
                  <a:pt x="0" y="0"/>
                </a:moveTo>
                <a:lnTo>
                  <a:pt x="1447590" y="0"/>
                </a:lnTo>
                <a:lnTo>
                  <a:pt x="1447590" y="1709331"/>
                </a:lnTo>
                <a:lnTo>
                  <a:pt x="0" y="1709331"/>
                </a:lnTo>
                <a:lnTo>
                  <a:pt x="0" y="0"/>
                </a:lnTo>
                <a:close/>
              </a:path>
            </a:pathLst>
          </a:custGeom>
          <a:blipFill>
            <a:blip r:embed="rId8"/>
            <a:stretch>
              <a:fillRect l="0" t="0" r="0" b="0"/>
            </a:stretch>
          </a:blipFill>
        </p:spPr>
      </p:sp>
      <p:sp>
        <p:nvSpPr>
          <p:cNvPr name="Freeform 11" id="11"/>
          <p:cNvSpPr/>
          <p:nvPr/>
        </p:nvSpPr>
        <p:spPr>
          <a:xfrm flipH="false" flipV="false" rot="0">
            <a:off x="5484341" y="688923"/>
            <a:ext cx="1089248" cy="837359"/>
          </a:xfrm>
          <a:custGeom>
            <a:avLst/>
            <a:gdLst/>
            <a:ahLst/>
            <a:cxnLst/>
            <a:rect r="r" b="b" t="t" l="l"/>
            <a:pathLst>
              <a:path h="837359" w="1089248">
                <a:moveTo>
                  <a:pt x="0" y="0"/>
                </a:moveTo>
                <a:lnTo>
                  <a:pt x="1089248" y="0"/>
                </a:lnTo>
                <a:lnTo>
                  <a:pt x="1089248" y="837359"/>
                </a:lnTo>
                <a:lnTo>
                  <a:pt x="0" y="837359"/>
                </a:lnTo>
                <a:lnTo>
                  <a:pt x="0" y="0"/>
                </a:lnTo>
                <a:close/>
              </a:path>
            </a:pathLst>
          </a:custGeom>
          <a:blipFill>
            <a:blip r:embed="rId9"/>
            <a:stretch>
              <a:fillRect l="0" t="0" r="0" b="0"/>
            </a:stretch>
          </a:blipFill>
        </p:spPr>
      </p:sp>
      <p:sp>
        <p:nvSpPr>
          <p:cNvPr name="TextBox 12" id="12"/>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Implementation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Freeform 5" id="5"/>
          <p:cNvSpPr/>
          <p:nvPr/>
        </p:nvSpPr>
        <p:spPr>
          <a:xfrm flipH="false" flipV="false" rot="0">
            <a:off x="6814908" y="4539113"/>
            <a:ext cx="2137072" cy="1725686"/>
          </a:xfrm>
          <a:custGeom>
            <a:avLst/>
            <a:gdLst/>
            <a:ahLst/>
            <a:cxnLst/>
            <a:rect r="r" b="b" t="t" l="l"/>
            <a:pathLst>
              <a:path h="1725686" w="2137072">
                <a:moveTo>
                  <a:pt x="0" y="0"/>
                </a:moveTo>
                <a:lnTo>
                  <a:pt x="2137072" y="0"/>
                </a:lnTo>
                <a:lnTo>
                  <a:pt x="2137072" y="1725686"/>
                </a:lnTo>
                <a:lnTo>
                  <a:pt x="0" y="1725686"/>
                </a:lnTo>
                <a:lnTo>
                  <a:pt x="0" y="0"/>
                </a:lnTo>
                <a:close/>
              </a:path>
            </a:pathLst>
          </a:custGeom>
          <a:blipFill>
            <a:blip r:embed="rId3"/>
            <a:stretch>
              <a:fillRect l="0" t="0" r="0" b="0"/>
            </a:stretch>
          </a:blipFill>
        </p:spPr>
      </p:sp>
      <p:sp>
        <p:nvSpPr>
          <p:cNvPr name="Freeform 6" id="6"/>
          <p:cNvSpPr/>
          <p:nvPr/>
        </p:nvSpPr>
        <p:spPr>
          <a:xfrm flipH="false" flipV="false" rot="0">
            <a:off x="893746" y="2707354"/>
            <a:ext cx="537502" cy="520705"/>
          </a:xfrm>
          <a:custGeom>
            <a:avLst/>
            <a:gdLst/>
            <a:ahLst/>
            <a:cxnLst/>
            <a:rect r="r" b="b" t="t" l="l"/>
            <a:pathLst>
              <a:path h="520705" w="537502">
                <a:moveTo>
                  <a:pt x="0" y="0"/>
                </a:moveTo>
                <a:lnTo>
                  <a:pt x="537502" y="0"/>
                </a:lnTo>
                <a:lnTo>
                  <a:pt x="537502" y="520705"/>
                </a:lnTo>
                <a:lnTo>
                  <a:pt x="0" y="5207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93746" y="1841045"/>
            <a:ext cx="7248643" cy="470009"/>
          </a:xfrm>
          <a:prstGeom prst="rect">
            <a:avLst/>
          </a:prstGeom>
        </p:spPr>
        <p:txBody>
          <a:bodyPr anchor="t" rtlCol="false" tIns="0" lIns="0" bIns="0" rIns="0">
            <a:spAutoFit/>
          </a:bodyPr>
          <a:lstStyle/>
          <a:p>
            <a:pPr algn="ctr">
              <a:lnSpc>
                <a:spcPts val="3602"/>
              </a:lnSpc>
              <a:spcBef>
                <a:spcPct val="0"/>
              </a:spcBef>
            </a:pPr>
            <a:r>
              <a:rPr lang="en-US" sz="3399" u="sng">
                <a:solidFill>
                  <a:srgbClr val="222222"/>
                </a:solidFill>
                <a:latin typeface="Arbutus Slab"/>
              </a:rPr>
              <a:t>CODE</a:t>
            </a:r>
          </a:p>
        </p:txBody>
      </p:sp>
      <p:sp>
        <p:nvSpPr>
          <p:cNvPr name="TextBox 8" id="8"/>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Implementation</a:t>
            </a:r>
          </a:p>
        </p:txBody>
      </p:sp>
      <p:sp>
        <p:nvSpPr>
          <p:cNvPr name="TextBox 9" id="9"/>
          <p:cNvSpPr txBox="true"/>
          <p:nvPr/>
        </p:nvSpPr>
        <p:spPr>
          <a:xfrm rot="-5400000">
            <a:off x="1233106" y="4082704"/>
            <a:ext cx="537502" cy="372745"/>
          </a:xfrm>
          <a:prstGeom prst="rect">
            <a:avLst/>
          </a:prstGeom>
        </p:spPr>
        <p:txBody>
          <a:bodyPr anchor="t" rtlCol="false" tIns="0" lIns="0" bIns="0" rIns="0">
            <a:spAutoFit/>
          </a:bodyPr>
          <a:lstStyle/>
          <a:p>
            <a:pPr algn="ctr">
              <a:lnSpc>
                <a:spcPts val="3079"/>
              </a:lnSpc>
            </a:pPr>
          </a:p>
        </p:txBody>
      </p:sp>
      <p:sp>
        <p:nvSpPr>
          <p:cNvPr name="TextBox 10" id="10"/>
          <p:cNvSpPr txBox="true"/>
          <p:nvPr/>
        </p:nvSpPr>
        <p:spPr>
          <a:xfrm rot="0">
            <a:off x="1591007" y="2523331"/>
            <a:ext cx="7431073" cy="1217092"/>
          </a:xfrm>
          <a:prstGeom prst="rect">
            <a:avLst/>
          </a:prstGeom>
        </p:spPr>
        <p:txBody>
          <a:bodyPr anchor="t" rtlCol="false" tIns="0" lIns="0" bIns="0" rIns="0">
            <a:spAutoFit/>
          </a:bodyPr>
          <a:lstStyle/>
          <a:p>
            <a:pPr algn="just">
              <a:lnSpc>
                <a:spcPts val="3266"/>
              </a:lnSpc>
            </a:pPr>
            <a:r>
              <a:rPr lang="en-US" sz="2333">
                <a:solidFill>
                  <a:srgbClr val="222222"/>
                </a:solidFill>
                <a:latin typeface="Arbutus Slab"/>
              </a:rPr>
              <a:t>https://colab.research.google.com/drive/1S0BgvpqQBs3DHMgQGCxdIMOpB23qG_04#scrollTo=D_PvFcu7Z3St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Freeform 5" id="5"/>
          <p:cNvSpPr/>
          <p:nvPr/>
        </p:nvSpPr>
        <p:spPr>
          <a:xfrm flipH="false" flipV="false" rot="0">
            <a:off x="731520" y="1370813"/>
            <a:ext cx="6838974" cy="815842"/>
          </a:xfrm>
          <a:custGeom>
            <a:avLst/>
            <a:gdLst/>
            <a:ahLst/>
            <a:cxnLst/>
            <a:rect r="r" b="b" t="t" l="l"/>
            <a:pathLst>
              <a:path h="815842" w="6838974">
                <a:moveTo>
                  <a:pt x="0" y="0"/>
                </a:moveTo>
                <a:lnTo>
                  <a:pt x="6838974" y="0"/>
                </a:lnTo>
                <a:lnTo>
                  <a:pt x="6838974" y="815842"/>
                </a:lnTo>
                <a:lnTo>
                  <a:pt x="0" y="815842"/>
                </a:lnTo>
                <a:lnTo>
                  <a:pt x="0" y="0"/>
                </a:lnTo>
                <a:close/>
              </a:path>
            </a:pathLst>
          </a:custGeom>
          <a:blipFill>
            <a:blip r:embed="rId3"/>
            <a:stretch>
              <a:fillRect l="0" t="0" r="0" b="0"/>
            </a:stretch>
          </a:blipFill>
        </p:spPr>
      </p:sp>
      <p:sp>
        <p:nvSpPr>
          <p:cNvPr name="Freeform 6" id="6"/>
          <p:cNvSpPr/>
          <p:nvPr/>
        </p:nvSpPr>
        <p:spPr>
          <a:xfrm flipH="false" flipV="false" rot="0">
            <a:off x="5135263" y="2321909"/>
            <a:ext cx="4049108" cy="4261771"/>
          </a:xfrm>
          <a:custGeom>
            <a:avLst/>
            <a:gdLst/>
            <a:ahLst/>
            <a:cxnLst/>
            <a:rect r="r" b="b" t="t" l="l"/>
            <a:pathLst>
              <a:path h="4261771" w="4049108">
                <a:moveTo>
                  <a:pt x="0" y="0"/>
                </a:moveTo>
                <a:lnTo>
                  <a:pt x="4049108" y="0"/>
                </a:lnTo>
                <a:lnTo>
                  <a:pt x="4049108" y="4261771"/>
                </a:lnTo>
                <a:lnTo>
                  <a:pt x="0" y="4261771"/>
                </a:lnTo>
                <a:lnTo>
                  <a:pt x="0" y="0"/>
                </a:lnTo>
                <a:close/>
              </a:path>
            </a:pathLst>
          </a:custGeom>
          <a:blipFill>
            <a:blip r:embed="rId4"/>
            <a:stretch>
              <a:fillRect l="0" t="0" r="0" b="0"/>
            </a:stretch>
          </a:blipFill>
        </p:spPr>
      </p:sp>
      <p:sp>
        <p:nvSpPr>
          <p:cNvPr name="Freeform 7" id="7"/>
          <p:cNvSpPr/>
          <p:nvPr/>
        </p:nvSpPr>
        <p:spPr>
          <a:xfrm flipH="false" flipV="false" rot="0">
            <a:off x="731520" y="2977204"/>
            <a:ext cx="3976241" cy="3261215"/>
          </a:xfrm>
          <a:custGeom>
            <a:avLst/>
            <a:gdLst/>
            <a:ahLst/>
            <a:cxnLst/>
            <a:rect r="r" b="b" t="t" l="l"/>
            <a:pathLst>
              <a:path h="3261215" w="3976241">
                <a:moveTo>
                  <a:pt x="0" y="0"/>
                </a:moveTo>
                <a:lnTo>
                  <a:pt x="3976241" y="0"/>
                </a:lnTo>
                <a:lnTo>
                  <a:pt x="3976241" y="3261216"/>
                </a:lnTo>
                <a:lnTo>
                  <a:pt x="0" y="3261216"/>
                </a:lnTo>
                <a:lnTo>
                  <a:pt x="0" y="0"/>
                </a:lnTo>
                <a:close/>
              </a:path>
            </a:pathLst>
          </a:custGeom>
          <a:blipFill>
            <a:blip r:embed="rId5"/>
            <a:stretch>
              <a:fillRect l="0" t="0" r="0" b="0"/>
            </a:stretch>
          </a:blipFill>
        </p:spPr>
      </p:sp>
      <p:sp>
        <p:nvSpPr>
          <p:cNvPr name="TextBox 8" id="8"/>
          <p:cNvSpPr txBox="true"/>
          <p:nvPr/>
        </p:nvSpPr>
        <p:spPr>
          <a:xfrm rot="0">
            <a:off x="789868" y="5981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Results</a:t>
            </a:r>
          </a:p>
        </p:txBody>
      </p:sp>
      <p:sp>
        <p:nvSpPr>
          <p:cNvPr name="TextBox 9" id="9"/>
          <p:cNvSpPr txBox="true"/>
          <p:nvPr/>
        </p:nvSpPr>
        <p:spPr>
          <a:xfrm rot="0">
            <a:off x="731520" y="2274284"/>
            <a:ext cx="4386254" cy="389254"/>
          </a:xfrm>
          <a:prstGeom prst="rect">
            <a:avLst/>
          </a:prstGeom>
        </p:spPr>
        <p:txBody>
          <a:bodyPr anchor="t" rtlCol="false" tIns="0" lIns="0" bIns="0" rIns="0">
            <a:spAutoFit/>
          </a:bodyPr>
          <a:lstStyle/>
          <a:p>
            <a:pPr algn="just">
              <a:lnSpc>
                <a:spcPts val="3220"/>
              </a:lnSpc>
            </a:pPr>
            <a:r>
              <a:rPr lang="en-US" sz="2300">
                <a:solidFill>
                  <a:srgbClr val="222222"/>
                </a:solidFill>
                <a:latin typeface="Canva Sans Bold"/>
              </a:rPr>
              <a:t>Accuracy :- 97.27   Loss:- 6.57</a:t>
            </a:r>
          </a:p>
        </p:txBody>
      </p:sp>
      <p:sp>
        <p:nvSpPr>
          <p:cNvPr name="TextBox 10" id="10"/>
          <p:cNvSpPr txBox="true"/>
          <p:nvPr/>
        </p:nvSpPr>
        <p:spPr>
          <a:xfrm rot="0">
            <a:off x="574899" y="6343195"/>
            <a:ext cx="4386254" cy="592206"/>
          </a:xfrm>
          <a:prstGeom prst="rect">
            <a:avLst/>
          </a:prstGeom>
        </p:spPr>
        <p:txBody>
          <a:bodyPr anchor="t" rtlCol="false" tIns="0" lIns="0" bIns="0" rIns="0">
            <a:spAutoFit/>
          </a:bodyPr>
          <a:lstStyle/>
          <a:p>
            <a:pPr algn="ctr">
              <a:lnSpc>
                <a:spcPts val="2446"/>
              </a:lnSpc>
            </a:pPr>
            <a:r>
              <a:rPr lang="en-US" sz="1747">
                <a:solidFill>
                  <a:srgbClr val="222222"/>
                </a:solidFill>
                <a:latin typeface="Arbutus Slab"/>
              </a:rPr>
              <a:t>0=Early blight, 1=healthy, 2=Late blight</a:t>
            </a:r>
          </a:p>
          <a:p>
            <a:pPr algn="ctr">
              <a:lnSpc>
                <a:spcPts val="2446"/>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927774" y="788670"/>
            <a:ext cx="6955670" cy="1506068"/>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Limitations &amp;Future Enhancements</a:t>
            </a:r>
          </a:p>
        </p:txBody>
      </p:sp>
      <p:sp>
        <p:nvSpPr>
          <p:cNvPr name="Freeform 5" id="5"/>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TextBox 6" id="6"/>
          <p:cNvSpPr txBox="true"/>
          <p:nvPr/>
        </p:nvSpPr>
        <p:spPr>
          <a:xfrm rot="0">
            <a:off x="4872038" y="3086100"/>
            <a:ext cx="9525" cy="1028700"/>
          </a:xfrm>
          <a:prstGeom prst="rect">
            <a:avLst/>
          </a:prstGeom>
        </p:spPr>
        <p:txBody>
          <a:bodyPr anchor="t" rtlCol="false" tIns="0" lIns="0" bIns="0" rIns="0">
            <a:spAutoFit/>
          </a:bodyPr>
          <a:lstStyle/>
          <a:p>
            <a:pPr algn="ctr">
              <a:lnSpc>
                <a:spcPts val="8400"/>
              </a:lnSpc>
            </a:pPr>
          </a:p>
        </p:txBody>
      </p:sp>
      <p:sp>
        <p:nvSpPr>
          <p:cNvPr name="TextBox 7" id="7"/>
          <p:cNvSpPr txBox="true"/>
          <p:nvPr/>
        </p:nvSpPr>
        <p:spPr>
          <a:xfrm rot="0">
            <a:off x="927774" y="2365618"/>
            <a:ext cx="4149477" cy="1794991"/>
          </a:xfrm>
          <a:prstGeom prst="rect">
            <a:avLst/>
          </a:prstGeom>
        </p:spPr>
        <p:txBody>
          <a:bodyPr anchor="t" rtlCol="false" tIns="0" lIns="0" bIns="0" rIns="0">
            <a:spAutoFit/>
          </a:bodyPr>
          <a:lstStyle/>
          <a:p>
            <a:pPr>
              <a:lnSpc>
                <a:spcPts val="2913"/>
              </a:lnSpc>
            </a:pPr>
            <a:r>
              <a:rPr lang="en-US" sz="2081" u="sng">
                <a:solidFill>
                  <a:srgbClr val="222222"/>
                </a:solidFill>
                <a:latin typeface="Canva Sans Bold"/>
              </a:rPr>
              <a:t>Limitations :-</a:t>
            </a:r>
          </a:p>
          <a:p>
            <a:pPr marL="449303" indent="-224652" lvl="1">
              <a:lnSpc>
                <a:spcPts val="2913"/>
              </a:lnSpc>
              <a:buFont typeface="Arial"/>
              <a:buChar char="•"/>
            </a:pPr>
            <a:r>
              <a:rPr lang="en-US" sz="2081">
                <a:solidFill>
                  <a:srgbClr val="222222"/>
                </a:solidFill>
                <a:latin typeface="Canva Sans Bold"/>
              </a:rPr>
              <a:t>Data Availability</a:t>
            </a:r>
          </a:p>
          <a:p>
            <a:pPr marL="449303" indent="-224652" lvl="1">
              <a:lnSpc>
                <a:spcPts val="2913"/>
              </a:lnSpc>
              <a:buFont typeface="Arial"/>
              <a:buChar char="•"/>
            </a:pPr>
            <a:r>
              <a:rPr lang="en-US" sz="2081">
                <a:solidFill>
                  <a:srgbClr val="222222"/>
                </a:solidFill>
                <a:latin typeface="Canva Sans Bold"/>
              </a:rPr>
              <a:t>Generalization</a:t>
            </a:r>
          </a:p>
          <a:p>
            <a:pPr marL="449303" indent="-224652" lvl="1">
              <a:lnSpc>
                <a:spcPts val="2913"/>
              </a:lnSpc>
              <a:buFont typeface="Arial"/>
              <a:buChar char="•"/>
            </a:pPr>
            <a:r>
              <a:rPr lang="en-US" sz="2081">
                <a:solidFill>
                  <a:srgbClr val="222222"/>
                </a:solidFill>
                <a:latin typeface="Canva Sans Bold"/>
              </a:rPr>
              <a:t>Hardware and Infrastructure</a:t>
            </a:r>
          </a:p>
          <a:p>
            <a:pPr marL="449303" indent="-224652" lvl="1">
              <a:lnSpc>
                <a:spcPts val="2913"/>
              </a:lnSpc>
              <a:buFont typeface="Arial"/>
              <a:buChar char="•"/>
            </a:pPr>
            <a:r>
              <a:rPr lang="en-US" sz="2081">
                <a:solidFill>
                  <a:srgbClr val="222222"/>
                </a:solidFill>
                <a:latin typeface="Canva Sans Bold"/>
              </a:rPr>
              <a:t>False Positives/Negatives</a:t>
            </a:r>
          </a:p>
        </p:txBody>
      </p:sp>
      <p:sp>
        <p:nvSpPr>
          <p:cNvPr name="TextBox 8" id="8"/>
          <p:cNvSpPr txBox="true"/>
          <p:nvPr/>
        </p:nvSpPr>
        <p:spPr>
          <a:xfrm rot="0">
            <a:off x="927774" y="4460106"/>
            <a:ext cx="5616833" cy="1794991"/>
          </a:xfrm>
          <a:prstGeom prst="rect">
            <a:avLst/>
          </a:prstGeom>
        </p:spPr>
        <p:txBody>
          <a:bodyPr anchor="t" rtlCol="false" tIns="0" lIns="0" bIns="0" rIns="0">
            <a:spAutoFit/>
          </a:bodyPr>
          <a:lstStyle/>
          <a:p>
            <a:pPr>
              <a:lnSpc>
                <a:spcPts val="2913"/>
              </a:lnSpc>
            </a:pPr>
            <a:r>
              <a:rPr lang="en-US" sz="2081" u="sng">
                <a:solidFill>
                  <a:srgbClr val="222222"/>
                </a:solidFill>
                <a:latin typeface="Canva Sans Bold"/>
              </a:rPr>
              <a:t>Future Enhancements-</a:t>
            </a:r>
          </a:p>
          <a:p>
            <a:pPr marL="449303" indent="-224652" lvl="1">
              <a:lnSpc>
                <a:spcPts val="2913"/>
              </a:lnSpc>
              <a:buFont typeface="Arial"/>
              <a:buChar char="•"/>
            </a:pPr>
            <a:r>
              <a:rPr lang="en-US" sz="2081">
                <a:solidFill>
                  <a:srgbClr val="222222"/>
                </a:solidFill>
                <a:latin typeface="Canva Sans Bold"/>
              </a:rPr>
              <a:t>Model Explainability</a:t>
            </a:r>
          </a:p>
          <a:p>
            <a:pPr marL="449303" indent="-224652" lvl="1">
              <a:lnSpc>
                <a:spcPts val="2913"/>
              </a:lnSpc>
              <a:buFont typeface="Arial"/>
              <a:buChar char="•"/>
            </a:pPr>
            <a:r>
              <a:rPr lang="en-US" sz="2081">
                <a:solidFill>
                  <a:srgbClr val="222222"/>
                </a:solidFill>
                <a:latin typeface="Canva Sans Bold"/>
              </a:rPr>
              <a:t>Multi-Disease Detection</a:t>
            </a:r>
          </a:p>
          <a:p>
            <a:pPr marL="449303" indent="-224652" lvl="1">
              <a:lnSpc>
                <a:spcPts val="2913"/>
              </a:lnSpc>
              <a:buFont typeface="Arial"/>
              <a:buChar char="•"/>
            </a:pPr>
            <a:r>
              <a:rPr lang="en-US" sz="2081">
                <a:solidFill>
                  <a:srgbClr val="222222"/>
                </a:solidFill>
                <a:latin typeface="Canva Sans Bold"/>
              </a:rPr>
              <a:t>Real-time Monitoring</a:t>
            </a:r>
          </a:p>
          <a:p>
            <a:pPr marL="449303" indent="-224652" lvl="1">
              <a:lnSpc>
                <a:spcPts val="2913"/>
              </a:lnSpc>
              <a:buFont typeface="Arial"/>
              <a:buChar char="•"/>
            </a:pPr>
            <a:r>
              <a:rPr lang="en-US" sz="2081">
                <a:solidFill>
                  <a:srgbClr val="222222"/>
                </a:solidFill>
                <a:latin typeface="Canva Sans Bold"/>
              </a:rPr>
              <a:t>Collaboration and Education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Conclusion</a:t>
            </a:r>
          </a:p>
        </p:txBody>
      </p:sp>
      <p:sp>
        <p:nvSpPr>
          <p:cNvPr name="Freeform 5" id="5"/>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TextBox 6" id="6"/>
          <p:cNvSpPr txBox="true"/>
          <p:nvPr/>
        </p:nvSpPr>
        <p:spPr>
          <a:xfrm rot="0">
            <a:off x="853940" y="1765260"/>
            <a:ext cx="7254095" cy="2721876"/>
          </a:xfrm>
          <a:prstGeom prst="rect">
            <a:avLst/>
          </a:prstGeom>
        </p:spPr>
        <p:txBody>
          <a:bodyPr anchor="t" rtlCol="false" tIns="0" lIns="0" bIns="0" rIns="0">
            <a:spAutoFit/>
          </a:bodyPr>
          <a:lstStyle/>
          <a:p>
            <a:pPr algn="just">
              <a:lnSpc>
                <a:spcPts val="2750"/>
              </a:lnSpc>
            </a:pPr>
            <a:r>
              <a:rPr lang="en-US" sz="1964" spc="137">
                <a:solidFill>
                  <a:srgbClr val="222222"/>
                </a:solidFill>
                <a:latin typeface="Arbutus Slab Bold"/>
              </a:rPr>
              <a:t>Potato leaf disease prediction systems leverage cutting-edge technology to mitigate the economic and environmental impact of diseases on potato crops. As these systems evolve and become more accessible, they hold the potential to transform potato farming practices, ensuring a healthier and more secure food supply for communities worldwide.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73660" y="224585"/>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7886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References</a:t>
            </a:r>
          </a:p>
        </p:txBody>
      </p:sp>
      <p:sp>
        <p:nvSpPr>
          <p:cNvPr name="Freeform 5" id="5"/>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TextBox 6" id="6"/>
          <p:cNvSpPr txBox="true"/>
          <p:nvPr/>
        </p:nvSpPr>
        <p:spPr>
          <a:xfrm rot="0">
            <a:off x="948826" y="1768153"/>
            <a:ext cx="7254095" cy="4436376"/>
          </a:xfrm>
          <a:prstGeom prst="rect">
            <a:avLst/>
          </a:prstGeom>
        </p:spPr>
        <p:txBody>
          <a:bodyPr anchor="t" rtlCol="false" tIns="0" lIns="0" bIns="0" rIns="0">
            <a:spAutoFit/>
          </a:bodyPr>
          <a:lstStyle/>
          <a:p>
            <a:pPr algn="just" marL="424143" indent="-212072" lvl="1">
              <a:lnSpc>
                <a:spcPts val="2750"/>
              </a:lnSpc>
              <a:buFont typeface="Arial"/>
              <a:buChar char="•"/>
            </a:pPr>
            <a:r>
              <a:rPr lang="en-US" sz="1964" spc="137">
                <a:solidFill>
                  <a:srgbClr val="222222"/>
                </a:solidFill>
                <a:latin typeface="Arbutus Slab"/>
              </a:rPr>
              <a:t>Md. Marjanul Islam Tarik, Sadia Akter, Abdullah Al Mamun, Abdus Sattar, “Potato Disease Detection Using Machine Learning”, IEEE Conference, 2021.</a:t>
            </a:r>
          </a:p>
          <a:p>
            <a:pPr algn="just">
              <a:lnSpc>
                <a:spcPts val="2750"/>
              </a:lnSpc>
            </a:pPr>
          </a:p>
          <a:p>
            <a:pPr algn="just" marL="424143" indent="-212072" lvl="1">
              <a:lnSpc>
                <a:spcPts val="2750"/>
              </a:lnSpc>
              <a:buFont typeface="Arial"/>
              <a:buChar char="•"/>
            </a:pPr>
            <a:r>
              <a:rPr lang="en-US" sz="1964" spc="137">
                <a:solidFill>
                  <a:srgbClr val="222222"/>
                </a:solidFill>
                <a:latin typeface="Arbutus Slab Bold"/>
              </a:rPr>
              <a:t>Potato Crop Disease Prediction using Deep Learning Publisher: IEEE </a:t>
            </a:r>
            <a:r>
              <a:rPr lang="en-US" sz="1964" spc="137">
                <a:solidFill>
                  <a:srgbClr val="222222"/>
                </a:solidFill>
                <a:latin typeface="Arbutus Slab"/>
                <a:hlinkClick r:id="rId3" tooltip="https://ieeexplore.ieee.org/author/37089857352"/>
              </a:rPr>
              <a:t>Karthik Kasani</a:t>
            </a:r>
            <a:r>
              <a:rPr lang="en-US" sz="1964" spc="137">
                <a:solidFill>
                  <a:srgbClr val="222222"/>
                </a:solidFill>
                <a:latin typeface="Arbutus Slab"/>
              </a:rPr>
              <a:t>; </a:t>
            </a:r>
            <a:r>
              <a:rPr lang="en-US" sz="1964" spc="137">
                <a:solidFill>
                  <a:srgbClr val="222222"/>
                </a:solidFill>
                <a:latin typeface="Arbutus Slab"/>
                <a:hlinkClick r:id="rId4" tooltip="https://ieeexplore.ieee.org/author/37089857437"/>
              </a:rPr>
              <a:t>Sunanda Yadla</a:t>
            </a:r>
            <a:r>
              <a:rPr lang="en-US" sz="1964" spc="137">
                <a:solidFill>
                  <a:srgbClr val="222222"/>
                </a:solidFill>
                <a:latin typeface="Arbutus Slab"/>
              </a:rPr>
              <a:t>; </a:t>
            </a:r>
            <a:r>
              <a:rPr lang="en-US" sz="1964" spc="137">
                <a:solidFill>
                  <a:srgbClr val="222222"/>
                </a:solidFill>
                <a:latin typeface="Arbutus Slab"/>
                <a:hlinkClick r:id="rId5" tooltip="https://ieeexplore.ieee.org/author/37089858510"/>
              </a:rPr>
              <a:t>Sadhwika Rachamalla</a:t>
            </a:r>
            <a:r>
              <a:rPr lang="en-US" sz="1964" spc="137">
                <a:solidFill>
                  <a:srgbClr val="222222"/>
                </a:solidFill>
                <a:latin typeface="Arbutus Slab"/>
              </a:rPr>
              <a:t>; </a:t>
            </a:r>
            <a:r>
              <a:rPr lang="en-US" sz="1964" spc="137">
                <a:solidFill>
                  <a:srgbClr val="222222"/>
                </a:solidFill>
                <a:latin typeface="Arbutus Slab"/>
                <a:hlinkClick r:id="rId6" tooltip="https://ieeexplore.ieee.org/author/37902151100"/>
              </a:rPr>
              <a:t>Shanmugasundaram Hariharan</a:t>
            </a:r>
            <a:r>
              <a:rPr lang="en-US" sz="1964" spc="137">
                <a:solidFill>
                  <a:srgbClr val="222222"/>
                </a:solidFill>
                <a:latin typeface="Arbutus Slab"/>
              </a:rPr>
              <a:t>; </a:t>
            </a:r>
            <a:r>
              <a:rPr lang="en-US" sz="1964" spc="137">
                <a:solidFill>
                  <a:srgbClr val="222222"/>
                </a:solidFill>
                <a:latin typeface="Arbutus Slab"/>
                <a:hlinkClick r:id="rId7" tooltip="https://ieeexplore.ieee.org/author/37089860019"/>
              </a:rPr>
              <a:t>Likhitha Deva</a:t>
            </a:r>
          </a:p>
          <a:p>
            <a:pPr algn="just">
              <a:lnSpc>
                <a:spcPts val="2750"/>
              </a:lnSpc>
            </a:pPr>
          </a:p>
          <a:p>
            <a:pPr algn="just" marL="424143" indent="-212072" lvl="1">
              <a:lnSpc>
                <a:spcPts val="2750"/>
              </a:lnSpc>
              <a:buFont typeface="Arial"/>
              <a:buChar char="•"/>
            </a:pPr>
            <a:r>
              <a:rPr lang="en-US" sz="1964" spc="137">
                <a:solidFill>
                  <a:srgbClr val="222222"/>
                </a:solidFill>
                <a:latin typeface="Arbutus Slab"/>
              </a:rPr>
              <a:t>https://www.kaggle.com/datasets/emmarex/plantdisease :- Dataset</a:t>
            </a:r>
          </a:p>
          <a:p>
            <a:pPr algn="just">
              <a:lnSpc>
                <a:spcPts val="275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554440"/>
            <a:ext cx="8657186" cy="6226278"/>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23537" y="1739000"/>
            <a:ext cx="8290560" cy="4568197"/>
          </a:xfrm>
          <a:prstGeom prst="rect">
            <a:avLst/>
          </a:prstGeom>
        </p:spPr>
        <p:txBody>
          <a:bodyPr anchor="t" rtlCol="false" tIns="0" lIns="0" bIns="0" rIns="0">
            <a:spAutoFit/>
          </a:bodyPr>
          <a:lstStyle/>
          <a:p>
            <a:pPr algn="just" marL="437138" indent="-218569" lvl="1">
              <a:lnSpc>
                <a:spcPts val="2834"/>
              </a:lnSpc>
              <a:buFont typeface="Arial"/>
              <a:buChar char="•"/>
            </a:pPr>
            <a:r>
              <a:rPr lang="en-US" sz="2024" spc="141">
                <a:solidFill>
                  <a:srgbClr val="222222"/>
                </a:solidFill>
                <a:latin typeface="Arbutus Slab"/>
              </a:rPr>
              <a:t>INTRODUCTION</a:t>
            </a:r>
          </a:p>
          <a:p>
            <a:pPr algn="just" marL="437138" indent="-218569" lvl="1">
              <a:lnSpc>
                <a:spcPts val="2834"/>
              </a:lnSpc>
              <a:buFont typeface="Arial"/>
              <a:buChar char="•"/>
            </a:pPr>
            <a:r>
              <a:rPr lang="en-US" sz="2024" spc="141">
                <a:solidFill>
                  <a:srgbClr val="222222"/>
                </a:solidFill>
                <a:latin typeface="Arbutus Slab"/>
              </a:rPr>
              <a:t>EXISTING SYSTEM</a:t>
            </a:r>
          </a:p>
          <a:p>
            <a:pPr algn="just" marL="437138" indent="-218569" lvl="1">
              <a:lnSpc>
                <a:spcPts val="2834"/>
              </a:lnSpc>
              <a:buFont typeface="Arial"/>
              <a:buChar char="•"/>
            </a:pPr>
            <a:r>
              <a:rPr lang="en-US" sz="2024" spc="141">
                <a:solidFill>
                  <a:srgbClr val="222222"/>
                </a:solidFill>
                <a:latin typeface="Arbutus Slab"/>
              </a:rPr>
              <a:t>PROPOSED SYSTEM</a:t>
            </a:r>
          </a:p>
          <a:p>
            <a:pPr algn="just" marL="437138" indent="-218569" lvl="1">
              <a:lnSpc>
                <a:spcPts val="2834"/>
              </a:lnSpc>
              <a:buFont typeface="Arial"/>
              <a:buChar char="•"/>
            </a:pPr>
            <a:r>
              <a:rPr lang="en-US" sz="2024" spc="141">
                <a:solidFill>
                  <a:srgbClr val="222222"/>
                </a:solidFill>
                <a:latin typeface="Arbutus Slab"/>
              </a:rPr>
              <a:t>OBJECTIVES</a:t>
            </a:r>
          </a:p>
          <a:p>
            <a:pPr algn="just" marL="437138" indent="-218569" lvl="1">
              <a:lnSpc>
                <a:spcPts val="2834"/>
              </a:lnSpc>
              <a:buFont typeface="Arial"/>
              <a:buChar char="•"/>
            </a:pPr>
            <a:r>
              <a:rPr lang="en-US" sz="2024" spc="141">
                <a:solidFill>
                  <a:srgbClr val="222222"/>
                </a:solidFill>
                <a:latin typeface="Arbutus Slab"/>
              </a:rPr>
              <a:t>TOOLS AND TECHNOLOGIES</a:t>
            </a:r>
          </a:p>
          <a:p>
            <a:pPr algn="just" marL="437138" indent="-218569" lvl="1">
              <a:lnSpc>
                <a:spcPts val="2834"/>
              </a:lnSpc>
              <a:buFont typeface="Arial"/>
              <a:buChar char="•"/>
            </a:pPr>
            <a:r>
              <a:rPr lang="en-US" sz="2024" spc="141">
                <a:solidFill>
                  <a:srgbClr val="222222"/>
                </a:solidFill>
                <a:latin typeface="Arbutus Slab"/>
              </a:rPr>
              <a:t>DATASET</a:t>
            </a:r>
          </a:p>
          <a:p>
            <a:pPr algn="just" marL="437138" indent="-218569" lvl="1">
              <a:lnSpc>
                <a:spcPts val="2834"/>
              </a:lnSpc>
              <a:buFont typeface="Arial"/>
              <a:buChar char="•"/>
            </a:pPr>
            <a:r>
              <a:rPr lang="en-US" sz="2024" spc="141">
                <a:solidFill>
                  <a:srgbClr val="222222"/>
                </a:solidFill>
                <a:latin typeface="Arbutus Slab"/>
              </a:rPr>
              <a:t>FLOWCHART</a:t>
            </a:r>
          </a:p>
          <a:p>
            <a:pPr algn="just" marL="437138" indent="-218569" lvl="1">
              <a:lnSpc>
                <a:spcPts val="2834"/>
              </a:lnSpc>
              <a:buFont typeface="Arial"/>
              <a:buChar char="•"/>
            </a:pPr>
            <a:r>
              <a:rPr lang="en-US" sz="2024" spc="141">
                <a:solidFill>
                  <a:srgbClr val="222222"/>
                </a:solidFill>
                <a:latin typeface="Arbutus Slab"/>
              </a:rPr>
              <a:t>METHODOLOGY</a:t>
            </a:r>
          </a:p>
          <a:p>
            <a:pPr algn="just" marL="437138" indent="-218569" lvl="1">
              <a:lnSpc>
                <a:spcPts val="2834"/>
              </a:lnSpc>
              <a:buFont typeface="Arial"/>
              <a:buChar char="•"/>
            </a:pPr>
            <a:r>
              <a:rPr lang="en-US" sz="2024" spc="141">
                <a:solidFill>
                  <a:srgbClr val="222222"/>
                </a:solidFill>
                <a:latin typeface="Arbutus Slab"/>
              </a:rPr>
              <a:t>IMPLEMENTATION</a:t>
            </a:r>
          </a:p>
          <a:p>
            <a:pPr algn="just" marL="437138" indent="-218569" lvl="1">
              <a:lnSpc>
                <a:spcPts val="2834"/>
              </a:lnSpc>
              <a:buFont typeface="Arial"/>
              <a:buChar char="•"/>
            </a:pPr>
            <a:r>
              <a:rPr lang="en-US" sz="2024" spc="141">
                <a:solidFill>
                  <a:srgbClr val="222222"/>
                </a:solidFill>
                <a:latin typeface="Arbutus Slab"/>
              </a:rPr>
              <a:t>RESULTS</a:t>
            </a:r>
          </a:p>
          <a:p>
            <a:pPr algn="just" marL="437138" indent="-218569" lvl="1">
              <a:lnSpc>
                <a:spcPts val="2834"/>
              </a:lnSpc>
              <a:buFont typeface="Arial"/>
              <a:buChar char="•"/>
            </a:pPr>
            <a:r>
              <a:rPr lang="en-US" sz="2024" spc="141">
                <a:solidFill>
                  <a:srgbClr val="222222"/>
                </a:solidFill>
                <a:latin typeface="Arbutus Slab"/>
              </a:rPr>
              <a:t>LIMITATIONS AND ENHANCEMENTS</a:t>
            </a:r>
          </a:p>
          <a:p>
            <a:pPr algn="just" marL="437138" indent="-218569" lvl="1">
              <a:lnSpc>
                <a:spcPts val="2834"/>
              </a:lnSpc>
              <a:buFont typeface="Arial"/>
              <a:buChar char="•"/>
            </a:pPr>
            <a:r>
              <a:rPr lang="en-US" sz="2024" spc="141">
                <a:solidFill>
                  <a:srgbClr val="222222"/>
                </a:solidFill>
                <a:latin typeface="Arbutus Slab"/>
              </a:rPr>
              <a:t>CONCLUSION</a:t>
            </a:r>
          </a:p>
          <a:p>
            <a:pPr algn="just" marL="437138" indent="-218569" lvl="1">
              <a:lnSpc>
                <a:spcPts val="2834"/>
              </a:lnSpc>
              <a:buFont typeface="Arial"/>
              <a:buChar char="•"/>
            </a:pPr>
            <a:r>
              <a:rPr lang="en-US" sz="2024" spc="141">
                <a:solidFill>
                  <a:srgbClr val="222222"/>
                </a:solidFill>
                <a:latin typeface="Arbutus Slab"/>
              </a:rPr>
              <a:t>REFERENCES</a:t>
            </a:r>
          </a:p>
        </p:txBody>
      </p:sp>
      <p:sp>
        <p:nvSpPr>
          <p:cNvPr name="TextBox 5" id="5"/>
          <p:cNvSpPr txBox="true"/>
          <p:nvPr/>
        </p:nvSpPr>
        <p:spPr>
          <a:xfrm rot="0">
            <a:off x="731520" y="788670"/>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Outline </a:t>
            </a:r>
          </a:p>
        </p:txBody>
      </p:sp>
      <p:sp>
        <p:nvSpPr>
          <p:cNvPr name="Freeform 6" id="6"/>
          <p:cNvSpPr/>
          <p:nvPr/>
        </p:nvSpPr>
        <p:spPr>
          <a:xfrm flipH="false" flipV="false" rot="0">
            <a:off x="7670800" y="731520"/>
            <a:ext cx="1351280" cy="1351280"/>
          </a:xfrm>
          <a:custGeom>
            <a:avLst/>
            <a:gdLst/>
            <a:ahLst/>
            <a:cxnLst/>
            <a:rect r="r" b="b" t="t" l="l"/>
            <a:pathLst>
              <a:path h="1351280" w="1351280">
                <a:moveTo>
                  <a:pt x="0" y="0"/>
                </a:moveTo>
                <a:lnTo>
                  <a:pt x="1351280" y="0"/>
                </a:lnTo>
                <a:lnTo>
                  <a:pt x="1351280" y="1351280"/>
                </a:lnTo>
                <a:lnTo>
                  <a:pt x="0" y="135128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554440"/>
            <a:ext cx="8657186" cy="6226278"/>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5656264" y="3969143"/>
            <a:ext cx="310151" cy="267075"/>
          </a:xfrm>
          <a:custGeom>
            <a:avLst/>
            <a:gdLst/>
            <a:ahLst/>
            <a:cxnLst/>
            <a:rect r="r" b="b" t="t" l="l"/>
            <a:pathLst>
              <a:path h="267075" w="310151">
                <a:moveTo>
                  <a:pt x="0" y="0"/>
                </a:moveTo>
                <a:lnTo>
                  <a:pt x="310151" y="0"/>
                </a:lnTo>
                <a:lnTo>
                  <a:pt x="310151" y="267075"/>
                </a:lnTo>
                <a:lnTo>
                  <a:pt x="0" y="267075"/>
                </a:lnTo>
                <a:lnTo>
                  <a:pt x="0" y="0"/>
                </a:lnTo>
                <a:close/>
              </a:path>
            </a:pathLst>
          </a:custGeom>
          <a:blipFill>
            <a:blip r:embed="rId2">
              <a:extLst>
                <a:ext uri="{96DAC541-7B7A-43D3-8B79-37D633B846F1}">
                  <asvg:svgBlip xmlns:asvg="http://schemas.microsoft.com/office/drawing/2016/SVG/main" r:embed="rId3"/>
                </a:ext>
              </a:extLst>
            </a:blip>
            <a:stretch>
              <a:fillRect l="0" t="-322" r="0" b="-322"/>
            </a:stretch>
          </a:blipFill>
        </p:spPr>
      </p:sp>
      <p:sp>
        <p:nvSpPr>
          <p:cNvPr name="Freeform 5" id="5"/>
          <p:cNvSpPr/>
          <p:nvPr/>
        </p:nvSpPr>
        <p:spPr>
          <a:xfrm flipH="false" flipV="false" rot="0">
            <a:off x="5980967" y="4131494"/>
            <a:ext cx="310152" cy="267074"/>
          </a:xfrm>
          <a:custGeom>
            <a:avLst/>
            <a:gdLst/>
            <a:ahLst/>
            <a:cxnLst/>
            <a:rect r="r" b="b" t="t" l="l"/>
            <a:pathLst>
              <a:path h="267074" w="310152">
                <a:moveTo>
                  <a:pt x="0" y="0"/>
                </a:moveTo>
                <a:lnTo>
                  <a:pt x="310152" y="0"/>
                </a:lnTo>
                <a:lnTo>
                  <a:pt x="310152" y="267074"/>
                </a:lnTo>
                <a:lnTo>
                  <a:pt x="0" y="267074"/>
                </a:lnTo>
                <a:lnTo>
                  <a:pt x="0" y="0"/>
                </a:lnTo>
                <a:close/>
              </a:path>
            </a:pathLst>
          </a:custGeom>
          <a:blipFill>
            <a:blip r:embed="rId2">
              <a:extLst>
                <a:ext uri="{96DAC541-7B7A-43D3-8B79-37D633B846F1}">
                  <asvg:svgBlip xmlns:asvg="http://schemas.microsoft.com/office/drawing/2016/SVG/main" r:embed="rId3"/>
                </a:ext>
              </a:extLst>
            </a:blip>
            <a:stretch>
              <a:fillRect l="0" t="-322" r="0" b="-322"/>
            </a:stretch>
          </a:blipFill>
        </p:spPr>
      </p:sp>
      <p:sp>
        <p:nvSpPr>
          <p:cNvPr name="Freeform 6" id="6"/>
          <p:cNvSpPr/>
          <p:nvPr/>
        </p:nvSpPr>
        <p:spPr>
          <a:xfrm flipH="false" flipV="false" rot="0">
            <a:off x="5980967" y="3779734"/>
            <a:ext cx="310152" cy="267075"/>
          </a:xfrm>
          <a:custGeom>
            <a:avLst/>
            <a:gdLst/>
            <a:ahLst/>
            <a:cxnLst/>
            <a:rect r="r" b="b" t="t" l="l"/>
            <a:pathLst>
              <a:path h="267075" w="310152">
                <a:moveTo>
                  <a:pt x="0" y="0"/>
                </a:moveTo>
                <a:lnTo>
                  <a:pt x="310152" y="0"/>
                </a:lnTo>
                <a:lnTo>
                  <a:pt x="310152" y="267074"/>
                </a:lnTo>
                <a:lnTo>
                  <a:pt x="0" y="267074"/>
                </a:lnTo>
                <a:lnTo>
                  <a:pt x="0" y="0"/>
                </a:lnTo>
                <a:close/>
              </a:path>
            </a:pathLst>
          </a:custGeom>
          <a:blipFill>
            <a:blip r:embed="rId2">
              <a:extLst>
                <a:ext uri="{96DAC541-7B7A-43D3-8B79-37D633B846F1}">
                  <asvg:svgBlip xmlns:asvg="http://schemas.microsoft.com/office/drawing/2016/SVG/main" r:embed="rId3"/>
                </a:ext>
              </a:extLst>
            </a:blip>
            <a:stretch>
              <a:fillRect l="0" t="-322" r="0" b="-322"/>
            </a:stretch>
          </a:blipFill>
        </p:spPr>
      </p:sp>
      <p:sp>
        <p:nvSpPr>
          <p:cNvPr name="Freeform 7" id="7"/>
          <p:cNvSpPr/>
          <p:nvPr/>
        </p:nvSpPr>
        <p:spPr>
          <a:xfrm flipH="false" flipV="false" rot="0">
            <a:off x="2234603" y="2567517"/>
            <a:ext cx="3901440" cy="1957814"/>
          </a:xfrm>
          <a:custGeom>
            <a:avLst/>
            <a:gdLst/>
            <a:ahLst/>
            <a:cxnLst/>
            <a:rect r="r" b="b" t="t" l="l"/>
            <a:pathLst>
              <a:path h="1957814" w="3901440">
                <a:moveTo>
                  <a:pt x="0" y="0"/>
                </a:moveTo>
                <a:lnTo>
                  <a:pt x="3901440" y="0"/>
                </a:lnTo>
                <a:lnTo>
                  <a:pt x="3901440" y="1957813"/>
                </a:lnTo>
                <a:lnTo>
                  <a:pt x="0" y="19578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554440"/>
            <a:ext cx="8657186" cy="6226278"/>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540224" y="2054225"/>
            <a:ext cx="8290560" cy="4646937"/>
          </a:xfrm>
          <a:prstGeom prst="rect">
            <a:avLst/>
          </a:prstGeom>
        </p:spPr>
        <p:txBody>
          <a:bodyPr anchor="t" rtlCol="false" tIns="0" lIns="0" bIns="0" rIns="0">
            <a:spAutoFit/>
          </a:bodyPr>
          <a:lstStyle/>
          <a:p>
            <a:pPr algn="just" marL="415548" indent="-207774" lvl="1">
              <a:lnSpc>
                <a:spcPts val="2694"/>
              </a:lnSpc>
              <a:buFont typeface="Arial"/>
              <a:buChar char="•"/>
            </a:pPr>
            <a:r>
              <a:rPr lang="en-US" sz="1924" spc="134">
                <a:solidFill>
                  <a:srgbClr val="222222"/>
                </a:solidFill>
                <a:latin typeface="Arbutus Slab"/>
              </a:rPr>
              <a:t>Farmers who grow potatoes suffer from serious financial standpoint losses each year which cause several diseases that affect potato plants. </a:t>
            </a:r>
          </a:p>
          <a:p>
            <a:pPr algn="just" marL="415548" indent="-207774" lvl="1">
              <a:lnSpc>
                <a:spcPts val="2694"/>
              </a:lnSpc>
              <a:buFont typeface="Arial"/>
              <a:buChar char="•"/>
            </a:pPr>
            <a:r>
              <a:rPr lang="en-US" sz="1924" spc="134">
                <a:solidFill>
                  <a:srgbClr val="222222"/>
                </a:solidFill>
                <a:latin typeface="Arbutus Slab"/>
              </a:rPr>
              <a:t>The diseases Early Blight and Late Blight are the most frequent.</a:t>
            </a:r>
          </a:p>
          <a:p>
            <a:pPr algn="just" marL="415548" indent="-207774" lvl="1">
              <a:lnSpc>
                <a:spcPts val="2694"/>
              </a:lnSpc>
              <a:buFont typeface="Arial"/>
              <a:buChar char="•"/>
            </a:pPr>
            <a:r>
              <a:rPr lang="en-US" sz="1924" spc="134">
                <a:solidFill>
                  <a:srgbClr val="222222"/>
                </a:solidFill>
                <a:latin typeface="Arbutus Slab"/>
              </a:rPr>
              <a:t>Early blight is caused by fungus and late blight is caused by specific micro-organisms and if farmers detect this disease early and apply appropriate treatment then it can save a lot of waste and prevent economical loss.</a:t>
            </a:r>
          </a:p>
          <a:p>
            <a:pPr algn="just" marL="415548" indent="-207774" lvl="1">
              <a:lnSpc>
                <a:spcPts val="2694"/>
              </a:lnSpc>
              <a:buFont typeface="Arial"/>
              <a:buChar char="•"/>
            </a:pPr>
            <a:r>
              <a:rPr lang="en-US" sz="1924" spc="134">
                <a:solidFill>
                  <a:srgbClr val="222222"/>
                </a:solidFill>
                <a:latin typeface="Arbutus Slab"/>
              </a:rPr>
              <a:t>The treatments for early blight and late blight are a little different so it’s important that you accurately identify what kind of disease is there in that potato plant. </a:t>
            </a:r>
          </a:p>
          <a:p>
            <a:pPr algn="just">
              <a:lnSpc>
                <a:spcPts val="2694"/>
              </a:lnSpc>
            </a:pPr>
          </a:p>
        </p:txBody>
      </p:sp>
      <p:sp>
        <p:nvSpPr>
          <p:cNvPr name="TextBox 5" id="5"/>
          <p:cNvSpPr txBox="true"/>
          <p:nvPr/>
        </p:nvSpPr>
        <p:spPr>
          <a:xfrm rot="0">
            <a:off x="731520" y="1004458"/>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Introduction </a:t>
            </a:r>
          </a:p>
        </p:txBody>
      </p:sp>
      <p:sp>
        <p:nvSpPr>
          <p:cNvPr name="Freeform 6" id="6"/>
          <p:cNvSpPr/>
          <p:nvPr/>
        </p:nvSpPr>
        <p:spPr>
          <a:xfrm flipH="false" flipV="false" rot="0">
            <a:off x="7670800" y="731520"/>
            <a:ext cx="1351280" cy="1351280"/>
          </a:xfrm>
          <a:custGeom>
            <a:avLst/>
            <a:gdLst/>
            <a:ahLst/>
            <a:cxnLst/>
            <a:rect r="r" b="b" t="t" l="l"/>
            <a:pathLst>
              <a:path h="1351280" w="1351280">
                <a:moveTo>
                  <a:pt x="0" y="0"/>
                </a:moveTo>
                <a:lnTo>
                  <a:pt x="1351280" y="0"/>
                </a:lnTo>
                <a:lnTo>
                  <a:pt x="1351280" y="1351280"/>
                </a:lnTo>
                <a:lnTo>
                  <a:pt x="0" y="135128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413462" y="319025"/>
            <a:ext cx="8918998" cy="6558822"/>
            <a:chOff x="0" y="0"/>
            <a:chExt cx="35853709" cy="26365975"/>
          </a:xfrm>
        </p:grpSpPr>
        <p:sp>
          <p:nvSpPr>
            <p:cNvPr name="Freeform 3" id="3"/>
            <p:cNvSpPr/>
            <p:nvPr/>
          </p:nvSpPr>
          <p:spPr>
            <a:xfrm flipH="false" flipV="false" rot="0">
              <a:off x="0" y="0"/>
              <a:ext cx="35853709" cy="26365975"/>
            </a:xfrm>
            <a:custGeom>
              <a:avLst/>
              <a:gdLst/>
              <a:ahLst/>
              <a:cxnLst/>
              <a:rect r="r" b="b" t="t" l="l"/>
              <a:pathLst>
                <a:path h="26365975" w="35853709">
                  <a:moveTo>
                    <a:pt x="0" y="0"/>
                  </a:moveTo>
                  <a:lnTo>
                    <a:pt x="35853709" y="0"/>
                  </a:lnTo>
                  <a:lnTo>
                    <a:pt x="35853709" y="26365975"/>
                  </a:lnTo>
                  <a:lnTo>
                    <a:pt x="0" y="26365975"/>
                  </a:lnTo>
                  <a:close/>
                </a:path>
              </a:pathLst>
            </a:custGeom>
            <a:solidFill>
              <a:srgbClr val="FFFFFF"/>
            </a:solidFill>
          </p:spPr>
        </p:sp>
      </p:grpSp>
      <p:sp>
        <p:nvSpPr>
          <p:cNvPr name="TextBox 4" id="4"/>
          <p:cNvSpPr txBox="true"/>
          <p:nvPr/>
        </p:nvSpPr>
        <p:spPr>
          <a:xfrm rot="0">
            <a:off x="568652" y="1911630"/>
            <a:ext cx="8608618" cy="4446634"/>
          </a:xfrm>
          <a:prstGeom prst="rect">
            <a:avLst/>
          </a:prstGeom>
        </p:spPr>
        <p:txBody>
          <a:bodyPr anchor="t" rtlCol="false" tIns="0" lIns="0" bIns="0" rIns="0">
            <a:spAutoFit/>
          </a:bodyPr>
          <a:lstStyle/>
          <a:p>
            <a:pPr algn="just" marL="417907" indent="-208954" lvl="1">
              <a:lnSpc>
                <a:spcPts val="2709"/>
              </a:lnSpc>
              <a:buFont typeface="Arial"/>
              <a:buChar char="•"/>
            </a:pPr>
            <a:r>
              <a:rPr lang="en-US" sz="1935" spc="135">
                <a:solidFill>
                  <a:srgbClr val="222222"/>
                </a:solidFill>
                <a:latin typeface="Arbutus Slab"/>
              </a:rPr>
              <a:t> The cultivation of potatoes is constantly challenged by a range of diseases that affect the leaves, stems, and tubers of the plant.</a:t>
            </a:r>
          </a:p>
          <a:p>
            <a:pPr algn="just" marL="417907" indent="-208954" lvl="1">
              <a:lnSpc>
                <a:spcPts val="2709"/>
              </a:lnSpc>
              <a:buFont typeface="Arial"/>
              <a:buChar char="•"/>
            </a:pPr>
            <a:r>
              <a:rPr lang="en-US" sz="1935" spc="135">
                <a:solidFill>
                  <a:srgbClr val="222222"/>
                </a:solidFill>
                <a:latin typeface="Arbutus Slab"/>
              </a:rPr>
              <a:t>These diseases can lead to reduced crop yield, lower quality produce, and economic losses for farmers. </a:t>
            </a:r>
          </a:p>
          <a:p>
            <a:pPr algn="just" marL="417907" indent="-208954" lvl="1">
              <a:lnSpc>
                <a:spcPts val="2709"/>
              </a:lnSpc>
              <a:buFont typeface="Arial"/>
              <a:buChar char="•"/>
            </a:pPr>
            <a:r>
              <a:rPr lang="en-US" sz="1935" spc="135">
                <a:solidFill>
                  <a:srgbClr val="222222"/>
                </a:solidFill>
                <a:latin typeface="Arbutus Slab"/>
              </a:rPr>
              <a:t>Understanding and managing potato leaf plant diseases are crucial for sustainable agriculture and food security.</a:t>
            </a:r>
          </a:p>
          <a:p>
            <a:pPr algn="just" marL="417907" indent="-208954" lvl="1">
              <a:lnSpc>
                <a:spcPts val="2709"/>
              </a:lnSpc>
              <a:buFont typeface="Arial"/>
              <a:buChar char="•"/>
            </a:pPr>
            <a:r>
              <a:rPr lang="en-US" sz="1935" spc="135">
                <a:solidFill>
                  <a:srgbClr val="222222"/>
                </a:solidFill>
                <a:latin typeface="Arbutus Slab"/>
              </a:rPr>
              <a:t>Potato leaf plant diseases encompass a variety of fungal, bacterial, and viral infections that primarily target the leaves of the potato plant.</a:t>
            </a:r>
          </a:p>
          <a:p>
            <a:pPr algn="just" marL="417907" indent="-208954" lvl="1">
              <a:lnSpc>
                <a:spcPts val="2709"/>
              </a:lnSpc>
              <a:buFont typeface="Arial"/>
              <a:buChar char="•"/>
            </a:pPr>
            <a:r>
              <a:rPr lang="en-US" sz="1935" spc="135">
                <a:solidFill>
                  <a:srgbClr val="222222"/>
                </a:solidFill>
                <a:latin typeface="Arbutus Slab"/>
              </a:rPr>
              <a:t>The impact of these diseases on potato crops can be severe Behind the scene, we are going to use Convolutional Neural Network – Deep Learning to diagnose plant diseases.</a:t>
            </a:r>
          </a:p>
        </p:txBody>
      </p:sp>
      <p:sp>
        <p:nvSpPr>
          <p:cNvPr name="TextBox 5" id="5"/>
          <p:cNvSpPr txBox="true"/>
          <p:nvPr/>
        </p:nvSpPr>
        <p:spPr>
          <a:xfrm rot="0">
            <a:off x="731520" y="788670"/>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Introduction</a:t>
            </a:r>
            <a:r>
              <a:rPr lang="en-US" sz="5419">
                <a:solidFill>
                  <a:srgbClr val="222222"/>
                </a:solidFill>
                <a:latin typeface="Josefin Sans 2 Bold"/>
              </a:rPr>
              <a:t> </a:t>
            </a:r>
          </a:p>
        </p:txBody>
      </p:sp>
      <p:sp>
        <p:nvSpPr>
          <p:cNvPr name="Freeform 6" id="6"/>
          <p:cNvSpPr/>
          <p:nvPr/>
        </p:nvSpPr>
        <p:spPr>
          <a:xfrm flipH="false" flipV="false" rot="0">
            <a:off x="7981180" y="319025"/>
            <a:ext cx="1351280" cy="1351280"/>
          </a:xfrm>
          <a:custGeom>
            <a:avLst/>
            <a:gdLst/>
            <a:ahLst/>
            <a:cxnLst/>
            <a:rect r="r" b="b" t="t" l="l"/>
            <a:pathLst>
              <a:path h="1351280" w="1351280">
                <a:moveTo>
                  <a:pt x="0" y="0"/>
                </a:moveTo>
                <a:lnTo>
                  <a:pt x="1351280" y="0"/>
                </a:lnTo>
                <a:lnTo>
                  <a:pt x="1351280" y="1351280"/>
                </a:lnTo>
                <a:lnTo>
                  <a:pt x="0" y="135128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2027194"/>
            <a:ext cx="8048369" cy="4556486"/>
          </a:xfrm>
          <a:prstGeom prst="rect">
            <a:avLst/>
          </a:prstGeom>
        </p:spPr>
        <p:txBody>
          <a:bodyPr anchor="t" rtlCol="false" tIns="0" lIns="0" bIns="0" rIns="0">
            <a:spAutoFit/>
          </a:bodyPr>
          <a:lstStyle/>
          <a:p>
            <a:pPr algn="just">
              <a:lnSpc>
                <a:spcPts val="2430"/>
              </a:lnSpc>
            </a:pPr>
            <a:r>
              <a:rPr lang="en-US" sz="1735" spc="121">
                <a:solidFill>
                  <a:srgbClr val="222222"/>
                </a:solidFill>
                <a:latin typeface="Arbutus Slab"/>
              </a:rPr>
              <a:t>There were several existing potato leaf disease prediction </a:t>
            </a:r>
          </a:p>
          <a:p>
            <a:pPr algn="just">
              <a:lnSpc>
                <a:spcPts val="2430"/>
              </a:lnSpc>
            </a:pPr>
            <a:r>
              <a:rPr lang="en-US" sz="1735" spc="121">
                <a:solidFill>
                  <a:srgbClr val="222222"/>
                </a:solidFill>
                <a:latin typeface="Arbutus Slab"/>
              </a:rPr>
              <a:t>systems and technologies in use or development. These systems aimed to help farmers and researchers predict, diagnose, and manage potato leaf diseases.</a:t>
            </a:r>
          </a:p>
          <a:p>
            <a:pPr algn="just">
              <a:lnSpc>
                <a:spcPts val="2430"/>
              </a:lnSpc>
            </a:pPr>
          </a:p>
          <a:p>
            <a:pPr algn="just">
              <a:lnSpc>
                <a:spcPts val="2430"/>
              </a:lnSpc>
            </a:pPr>
            <a:r>
              <a:rPr lang="en-US" sz="1735" spc="121">
                <a:solidFill>
                  <a:srgbClr val="222222"/>
                </a:solidFill>
                <a:latin typeface="Arbutus Slab"/>
              </a:rPr>
              <a:t>Here are some examples:</a:t>
            </a:r>
          </a:p>
          <a:p>
            <a:pPr algn="just">
              <a:lnSpc>
                <a:spcPts val="2430"/>
              </a:lnSpc>
            </a:pPr>
          </a:p>
          <a:p>
            <a:pPr algn="just" marL="374756" indent="-187378" lvl="1">
              <a:lnSpc>
                <a:spcPts val="2430"/>
              </a:lnSpc>
              <a:buFont typeface="Arial"/>
              <a:buChar char="•"/>
            </a:pPr>
            <a:r>
              <a:rPr lang="en-US" sz="1735" spc="121">
                <a:solidFill>
                  <a:srgbClr val="222222"/>
                </a:solidFill>
                <a:latin typeface="Arbutus Slab"/>
              </a:rPr>
              <a:t>Potato Disease Identification Apps</a:t>
            </a:r>
          </a:p>
          <a:p>
            <a:pPr algn="just" marL="374756" indent="-187378" lvl="1">
              <a:lnSpc>
                <a:spcPts val="2430"/>
              </a:lnSpc>
              <a:buFont typeface="Arial"/>
              <a:buChar char="•"/>
            </a:pPr>
            <a:r>
              <a:rPr lang="en-US" sz="1735" spc="121">
                <a:solidFill>
                  <a:srgbClr val="222222"/>
                </a:solidFill>
                <a:latin typeface="Arbutus Slab"/>
              </a:rPr>
              <a:t>Computer Vision and Image Analysis</a:t>
            </a:r>
          </a:p>
          <a:p>
            <a:pPr algn="just">
              <a:lnSpc>
                <a:spcPts val="2430"/>
              </a:lnSpc>
            </a:pPr>
          </a:p>
          <a:p>
            <a:pPr algn="just">
              <a:lnSpc>
                <a:spcPts val="2430"/>
              </a:lnSpc>
            </a:pPr>
            <a:r>
              <a:rPr lang="en-US" sz="1735" spc="121">
                <a:solidFill>
                  <a:srgbClr val="222222"/>
                </a:solidFill>
                <a:latin typeface="Arbutus Slab"/>
              </a:rPr>
              <a:t>The availability and effectiveness of these systems can vary by region and the specific diseases prevalent in potato crops. Additionally, advancements in technology and research continue to contribute to the development of more accurate and accessible potato leaf disease prediction systems.</a:t>
            </a:r>
          </a:p>
        </p:txBody>
      </p:sp>
      <p:sp>
        <p:nvSpPr>
          <p:cNvPr name="TextBox 5" id="5"/>
          <p:cNvSpPr txBox="true"/>
          <p:nvPr/>
        </p:nvSpPr>
        <p:spPr>
          <a:xfrm rot="0">
            <a:off x="731520" y="1062894"/>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Existing System </a:t>
            </a:r>
          </a:p>
        </p:txBody>
      </p:sp>
      <p:sp>
        <p:nvSpPr>
          <p:cNvPr name="Freeform 6" id="6"/>
          <p:cNvSpPr/>
          <p:nvPr/>
        </p:nvSpPr>
        <p:spPr>
          <a:xfrm flipH="false" flipV="false" rot="0">
            <a:off x="7865335" y="541020"/>
            <a:ext cx="1332075" cy="1294516"/>
          </a:xfrm>
          <a:custGeom>
            <a:avLst/>
            <a:gdLst/>
            <a:ahLst/>
            <a:cxnLst/>
            <a:rect r="r" b="b" t="t" l="l"/>
            <a:pathLst>
              <a:path h="1294516" w="1332075">
                <a:moveTo>
                  <a:pt x="0" y="0"/>
                </a:moveTo>
                <a:lnTo>
                  <a:pt x="1332075" y="0"/>
                </a:lnTo>
                <a:lnTo>
                  <a:pt x="1332075" y="1294516"/>
                </a:lnTo>
                <a:lnTo>
                  <a:pt x="0" y="1294516"/>
                </a:lnTo>
                <a:lnTo>
                  <a:pt x="0" y="0"/>
                </a:lnTo>
                <a:close/>
              </a:path>
            </a:pathLst>
          </a:custGeom>
          <a:blipFill>
            <a:blip r:embed="rId2"/>
            <a:stretch>
              <a:fillRect l="0" t="0" r="0" b="-290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2172065"/>
            <a:ext cx="8048369" cy="2248896"/>
          </a:xfrm>
          <a:prstGeom prst="rect">
            <a:avLst/>
          </a:prstGeom>
        </p:spPr>
        <p:txBody>
          <a:bodyPr anchor="t" rtlCol="false" tIns="0" lIns="0" bIns="0" rIns="0">
            <a:spAutoFit/>
          </a:bodyPr>
          <a:lstStyle/>
          <a:p>
            <a:pPr algn="just">
              <a:lnSpc>
                <a:spcPts val="2570"/>
              </a:lnSpc>
            </a:pPr>
            <a:r>
              <a:rPr lang="en-US" sz="1835" spc="128">
                <a:solidFill>
                  <a:srgbClr val="222222"/>
                </a:solidFill>
                <a:latin typeface="Arbutus Slab"/>
              </a:rPr>
              <a:t>Here I have created a simple Image Classification Model that will categorize Potato Leaf Disease using a simple and classic Convolutional Neural Network Architecture. </a:t>
            </a:r>
          </a:p>
          <a:p>
            <a:pPr algn="just">
              <a:lnSpc>
                <a:spcPts val="2570"/>
              </a:lnSpc>
            </a:pPr>
          </a:p>
          <a:p>
            <a:pPr algn="just">
              <a:lnSpc>
                <a:spcPts val="2570"/>
              </a:lnSpc>
            </a:pPr>
            <a:r>
              <a:rPr lang="en-US" sz="1835" spc="128">
                <a:solidFill>
                  <a:srgbClr val="222222"/>
                </a:solidFill>
                <a:latin typeface="Arbutus Slab"/>
              </a:rPr>
              <a:t>CNNs are well-suited for image analysis tasks and can accurately classify images of potato leaves to identify disease symptoms.</a:t>
            </a:r>
          </a:p>
        </p:txBody>
      </p:sp>
      <p:sp>
        <p:nvSpPr>
          <p:cNvPr name="TextBox 5" id="5"/>
          <p:cNvSpPr txBox="true"/>
          <p:nvPr/>
        </p:nvSpPr>
        <p:spPr>
          <a:xfrm rot="0">
            <a:off x="731520" y="1062894"/>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Proposed System </a:t>
            </a:r>
          </a:p>
        </p:txBody>
      </p:sp>
      <p:sp>
        <p:nvSpPr>
          <p:cNvPr name="Freeform 6" id="6"/>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731520" y="1969941"/>
            <a:ext cx="8483998" cy="4559455"/>
          </a:xfrm>
          <a:prstGeom prst="rect">
            <a:avLst/>
          </a:prstGeom>
        </p:spPr>
        <p:txBody>
          <a:bodyPr anchor="t" rtlCol="false" tIns="0" lIns="0" bIns="0" rIns="0">
            <a:spAutoFit/>
          </a:bodyPr>
          <a:lstStyle/>
          <a:p>
            <a:pPr algn="just">
              <a:lnSpc>
                <a:spcPts val="2791"/>
              </a:lnSpc>
            </a:pPr>
            <a:r>
              <a:rPr lang="en-US" sz="1993" spc="139">
                <a:solidFill>
                  <a:srgbClr val="222222"/>
                </a:solidFill>
                <a:latin typeface="Arbutus Slab"/>
              </a:rPr>
              <a:t>The objective of Potato Leaf Disease Prediction system are  to:</a:t>
            </a:r>
          </a:p>
          <a:p>
            <a:pPr algn="just">
              <a:lnSpc>
                <a:spcPts val="2791"/>
              </a:lnSpc>
            </a:pPr>
          </a:p>
          <a:p>
            <a:pPr algn="just">
              <a:lnSpc>
                <a:spcPts val="2791"/>
              </a:lnSpc>
            </a:pPr>
            <a:r>
              <a:rPr lang="en-US" sz="1993" spc="139">
                <a:solidFill>
                  <a:srgbClr val="222222"/>
                </a:solidFill>
                <a:latin typeface="Arbutus Slab"/>
              </a:rPr>
              <a:t>1.Improve Crop Yield</a:t>
            </a:r>
          </a:p>
          <a:p>
            <a:pPr algn="just">
              <a:lnSpc>
                <a:spcPts val="2791"/>
              </a:lnSpc>
            </a:pPr>
            <a:r>
              <a:rPr lang="en-US" sz="1993" spc="139">
                <a:solidFill>
                  <a:srgbClr val="222222"/>
                </a:solidFill>
                <a:latin typeface="Arbutus Slab"/>
              </a:rPr>
              <a:t>2.Enhance Quality</a:t>
            </a:r>
          </a:p>
          <a:p>
            <a:pPr algn="just">
              <a:lnSpc>
                <a:spcPts val="2791"/>
              </a:lnSpc>
            </a:pPr>
            <a:r>
              <a:rPr lang="en-US" sz="1993" spc="139">
                <a:solidFill>
                  <a:srgbClr val="222222"/>
                </a:solidFill>
                <a:latin typeface="Arbutus Slab"/>
              </a:rPr>
              <a:t>3.Minimize Losses</a:t>
            </a:r>
          </a:p>
          <a:p>
            <a:pPr algn="just">
              <a:lnSpc>
                <a:spcPts val="2791"/>
              </a:lnSpc>
            </a:pPr>
            <a:r>
              <a:rPr lang="en-US" sz="1993" spc="139">
                <a:solidFill>
                  <a:srgbClr val="222222"/>
                </a:solidFill>
                <a:latin typeface="Arbutus Slab"/>
              </a:rPr>
              <a:t>4.Resource Optimization </a:t>
            </a:r>
          </a:p>
          <a:p>
            <a:pPr algn="just">
              <a:lnSpc>
                <a:spcPts val="2791"/>
              </a:lnSpc>
            </a:pPr>
            <a:r>
              <a:rPr lang="en-US" sz="1993" spc="139">
                <a:solidFill>
                  <a:srgbClr val="222222"/>
                </a:solidFill>
                <a:latin typeface="Arbutus Slab"/>
              </a:rPr>
              <a:t>5.Sustainability </a:t>
            </a:r>
          </a:p>
          <a:p>
            <a:pPr algn="just">
              <a:lnSpc>
                <a:spcPts val="2791"/>
              </a:lnSpc>
            </a:pPr>
            <a:r>
              <a:rPr lang="en-US" sz="1993" spc="139">
                <a:solidFill>
                  <a:srgbClr val="222222"/>
                </a:solidFill>
                <a:latin typeface="Arbutus Slab"/>
              </a:rPr>
              <a:t>6.Food Security</a:t>
            </a:r>
          </a:p>
          <a:p>
            <a:pPr algn="just">
              <a:lnSpc>
                <a:spcPts val="2791"/>
              </a:lnSpc>
            </a:pPr>
            <a:r>
              <a:rPr lang="en-US" sz="1993" spc="139">
                <a:solidFill>
                  <a:srgbClr val="222222"/>
                </a:solidFill>
                <a:latin typeface="Arbutus Slab"/>
              </a:rPr>
              <a:t>7.Empower Farmers</a:t>
            </a:r>
          </a:p>
          <a:p>
            <a:pPr algn="just">
              <a:lnSpc>
                <a:spcPts val="2791"/>
              </a:lnSpc>
            </a:pPr>
            <a:r>
              <a:rPr lang="en-US" sz="1993" spc="139">
                <a:solidFill>
                  <a:srgbClr val="222222"/>
                </a:solidFill>
                <a:latin typeface="Arbutus Slab"/>
              </a:rPr>
              <a:t>8.Cost Reduction </a:t>
            </a:r>
          </a:p>
          <a:p>
            <a:pPr algn="just">
              <a:lnSpc>
                <a:spcPts val="2791"/>
              </a:lnSpc>
            </a:pPr>
            <a:r>
              <a:rPr lang="en-US" sz="1993" spc="139">
                <a:solidFill>
                  <a:srgbClr val="222222"/>
                </a:solidFill>
                <a:latin typeface="Arbutus Slab"/>
              </a:rPr>
              <a:t>9.Accessibility</a:t>
            </a:r>
          </a:p>
          <a:p>
            <a:pPr algn="just">
              <a:lnSpc>
                <a:spcPts val="2791"/>
              </a:lnSpc>
            </a:pPr>
            <a:r>
              <a:rPr lang="en-US" sz="1993" spc="139">
                <a:solidFill>
                  <a:srgbClr val="222222"/>
                </a:solidFill>
                <a:latin typeface="Arbutus Slab"/>
              </a:rPr>
              <a:t>10.Research and Development</a:t>
            </a:r>
          </a:p>
        </p:txBody>
      </p:sp>
      <p:sp>
        <p:nvSpPr>
          <p:cNvPr name="TextBox 5" id="5"/>
          <p:cNvSpPr txBox="true"/>
          <p:nvPr/>
        </p:nvSpPr>
        <p:spPr>
          <a:xfrm rot="0">
            <a:off x="731520" y="912022"/>
            <a:ext cx="6231316"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Objectives</a:t>
            </a:r>
          </a:p>
        </p:txBody>
      </p:sp>
      <p:sp>
        <p:nvSpPr>
          <p:cNvPr name="Freeform 6" id="6"/>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TextBox 4" id="4"/>
          <p:cNvSpPr txBox="true"/>
          <p:nvPr/>
        </p:nvSpPr>
        <p:spPr>
          <a:xfrm rot="0">
            <a:off x="634801" y="2132921"/>
            <a:ext cx="8483998" cy="4559455"/>
          </a:xfrm>
          <a:prstGeom prst="rect">
            <a:avLst/>
          </a:prstGeom>
        </p:spPr>
        <p:txBody>
          <a:bodyPr anchor="t" rtlCol="false" tIns="0" lIns="0" bIns="0" rIns="0">
            <a:spAutoFit/>
          </a:bodyPr>
          <a:lstStyle/>
          <a:p>
            <a:pPr algn="just">
              <a:lnSpc>
                <a:spcPts val="2791"/>
              </a:lnSpc>
            </a:pPr>
            <a:r>
              <a:rPr lang="en-US" sz="1993" spc="139">
                <a:solidFill>
                  <a:srgbClr val="222222"/>
                </a:solidFill>
                <a:latin typeface="Arbutus Slab"/>
              </a:rPr>
              <a:t> Here are some of the key tools and technologies commonly used to effectively identify, monitor, and manage diseases affecting potato crops.in potato leaf disease prediction:</a:t>
            </a:r>
          </a:p>
          <a:p>
            <a:pPr algn="just">
              <a:lnSpc>
                <a:spcPts val="2791"/>
              </a:lnSpc>
            </a:pPr>
          </a:p>
          <a:p>
            <a:pPr algn="just" marL="430481" indent="-215240" lvl="1">
              <a:lnSpc>
                <a:spcPts val="2791"/>
              </a:lnSpc>
              <a:buFont typeface="Arial"/>
              <a:buChar char="•"/>
            </a:pPr>
            <a:r>
              <a:rPr lang="en-US" sz="1993" spc="139">
                <a:solidFill>
                  <a:srgbClr val="222222"/>
                </a:solidFill>
                <a:latin typeface="Arbutus Slab Semi-Bold"/>
              </a:rPr>
              <a:t>Image Recognition and Analysis: </a:t>
            </a:r>
            <a:r>
              <a:rPr lang="en-US" sz="1993" spc="139">
                <a:solidFill>
                  <a:srgbClr val="222222"/>
                </a:solidFill>
                <a:latin typeface="Arbutus Slab Semi-Bold"/>
              </a:rPr>
              <a:t>Convolutional Neural Networks (CNNs)</a:t>
            </a:r>
          </a:p>
          <a:p>
            <a:pPr algn="just" marL="430481" indent="-215240" lvl="1">
              <a:lnSpc>
                <a:spcPts val="2791"/>
              </a:lnSpc>
              <a:buFont typeface="Arial"/>
              <a:buChar char="•"/>
            </a:pPr>
            <a:r>
              <a:rPr lang="en-US" sz="1993" spc="139">
                <a:solidFill>
                  <a:srgbClr val="222222"/>
                </a:solidFill>
                <a:latin typeface="Arbutus Slab Semi-Bold"/>
              </a:rPr>
              <a:t>Data Collection</a:t>
            </a:r>
          </a:p>
          <a:p>
            <a:pPr algn="just" marL="430481" indent="-215240" lvl="1">
              <a:lnSpc>
                <a:spcPts val="2791"/>
              </a:lnSpc>
              <a:buFont typeface="Arial"/>
              <a:buChar char="•"/>
            </a:pPr>
            <a:r>
              <a:rPr lang="en-US" sz="1993" spc="139">
                <a:solidFill>
                  <a:srgbClr val="222222"/>
                </a:solidFill>
                <a:latin typeface="Arbutus Slab Semi-Bold"/>
              </a:rPr>
              <a:t>Data Processing and Analysis</a:t>
            </a:r>
          </a:p>
          <a:p>
            <a:pPr algn="just" marL="430481" indent="-215240" lvl="1">
              <a:lnSpc>
                <a:spcPts val="2791"/>
              </a:lnSpc>
              <a:buFont typeface="Arial"/>
              <a:buChar char="•"/>
            </a:pPr>
            <a:r>
              <a:rPr lang="en-US" sz="1993" spc="139">
                <a:solidFill>
                  <a:srgbClr val="222222"/>
                </a:solidFill>
                <a:latin typeface="Arbutus Slab Semi-Bold"/>
              </a:rPr>
              <a:t>Disease Models and Algorithms:Mathematical Models and Predictive Algorithms:</a:t>
            </a:r>
          </a:p>
          <a:p>
            <a:pPr algn="just" marL="430481" indent="-215240" lvl="1">
              <a:lnSpc>
                <a:spcPts val="2791"/>
              </a:lnSpc>
              <a:buFont typeface="Arial"/>
              <a:buChar char="•"/>
            </a:pPr>
            <a:r>
              <a:rPr lang="en-US" sz="1993" spc="139">
                <a:solidFill>
                  <a:srgbClr val="222222"/>
                </a:solidFill>
                <a:latin typeface="Arbutus Slab Semi-Bold"/>
              </a:rPr>
              <a:t>Artificial Intelligence and Machine Learning Libraries</a:t>
            </a:r>
          </a:p>
          <a:p>
            <a:pPr algn="just" marL="430481" indent="-215240" lvl="1">
              <a:lnSpc>
                <a:spcPts val="2791"/>
              </a:lnSpc>
              <a:buFont typeface="Arial"/>
              <a:buChar char="•"/>
            </a:pPr>
            <a:r>
              <a:rPr lang="en-US" sz="1993" spc="139">
                <a:solidFill>
                  <a:srgbClr val="222222"/>
                </a:solidFill>
                <a:latin typeface="Arbutus Slab Semi-Bold"/>
              </a:rPr>
              <a:t>Data Visualization Tools </a:t>
            </a:r>
          </a:p>
          <a:p>
            <a:pPr algn="just">
              <a:lnSpc>
                <a:spcPts val="2791"/>
              </a:lnSpc>
            </a:pPr>
          </a:p>
        </p:txBody>
      </p:sp>
      <p:sp>
        <p:nvSpPr>
          <p:cNvPr name="TextBox 5" id="5"/>
          <p:cNvSpPr txBox="true"/>
          <p:nvPr/>
        </p:nvSpPr>
        <p:spPr>
          <a:xfrm rot="0">
            <a:off x="731520" y="788670"/>
            <a:ext cx="6955670" cy="1506068"/>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Tools and Technologies Used</a:t>
            </a:r>
          </a:p>
        </p:txBody>
      </p:sp>
      <p:sp>
        <p:nvSpPr>
          <p:cNvPr name="Freeform 6" id="6"/>
          <p:cNvSpPr/>
          <p:nvPr/>
        </p:nvSpPr>
        <p:spPr>
          <a:xfrm flipH="false" flipV="false" rot="0">
            <a:off x="7883444" y="54102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0224" y="421623"/>
            <a:ext cx="8841858" cy="6359095"/>
            <a:chOff x="0" y="0"/>
            <a:chExt cx="35344135" cy="25419624"/>
          </a:xfrm>
        </p:grpSpPr>
        <p:sp>
          <p:nvSpPr>
            <p:cNvPr name="Freeform 3" id="3"/>
            <p:cNvSpPr/>
            <p:nvPr/>
          </p:nvSpPr>
          <p:spPr>
            <a:xfrm flipH="false" flipV="false" rot="0">
              <a:off x="0" y="0"/>
              <a:ext cx="35344134" cy="25419624"/>
            </a:xfrm>
            <a:custGeom>
              <a:avLst/>
              <a:gdLst/>
              <a:ahLst/>
              <a:cxnLst/>
              <a:rect r="r" b="b" t="t" l="l"/>
              <a:pathLst>
                <a:path h="25419624" w="35344134">
                  <a:moveTo>
                    <a:pt x="0" y="0"/>
                  </a:moveTo>
                  <a:lnTo>
                    <a:pt x="35344134" y="0"/>
                  </a:lnTo>
                  <a:lnTo>
                    <a:pt x="35344134" y="25419624"/>
                  </a:lnTo>
                  <a:lnTo>
                    <a:pt x="0" y="25419624"/>
                  </a:lnTo>
                  <a:close/>
                </a:path>
              </a:pathLst>
            </a:custGeom>
            <a:solidFill>
              <a:srgbClr val="FFFFFF"/>
            </a:solidFill>
          </p:spPr>
        </p:sp>
      </p:grpSp>
      <p:sp>
        <p:nvSpPr>
          <p:cNvPr name="Freeform 4" id="4"/>
          <p:cNvSpPr/>
          <p:nvPr/>
        </p:nvSpPr>
        <p:spPr>
          <a:xfrm flipH="false" flipV="false" rot="0">
            <a:off x="8330909" y="445770"/>
            <a:ext cx="1332075" cy="1457496"/>
          </a:xfrm>
          <a:custGeom>
            <a:avLst/>
            <a:gdLst/>
            <a:ahLst/>
            <a:cxnLst/>
            <a:rect r="r" b="b" t="t" l="l"/>
            <a:pathLst>
              <a:path h="1457496" w="1332075">
                <a:moveTo>
                  <a:pt x="0" y="0"/>
                </a:moveTo>
                <a:lnTo>
                  <a:pt x="1332074" y="0"/>
                </a:lnTo>
                <a:lnTo>
                  <a:pt x="1332074" y="1457496"/>
                </a:lnTo>
                <a:lnTo>
                  <a:pt x="0" y="1457496"/>
                </a:lnTo>
                <a:lnTo>
                  <a:pt x="0" y="0"/>
                </a:lnTo>
                <a:close/>
              </a:path>
            </a:pathLst>
          </a:custGeom>
          <a:blipFill>
            <a:blip r:embed="rId2"/>
            <a:stretch>
              <a:fillRect l="-4707" t="0" r="-4707" b="0"/>
            </a:stretch>
          </a:blipFill>
        </p:spPr>
      </p:sp>
      <p:sp>
        <p:nvSpPr>
          <p:cNvPr name="Freeform 5" id="5"/>
          <p:cNvSpPr/>
          <p:nvPr/>
        </p:nvSpPr>
        <p:spPr>
          <a:xfrm flipH="false" flipV="false" rot="0">
            <a:off x="4366725" y="1372407"/>
            <a:ext cx="4182756" cy="3227141"/>
          </a:xfrm>
          <a:custGeom>
            <a:avLst/>
            <a:gdLst/>
            <a:ahLst/>
            <a:cxnLst/>
            <a:rect r="r" b="b" t="t" l="l"/>
            <a:pathLst>
              <a:path h="3227141" w="4182756">
                <a:moveTo>
                  <a:pt x="0" y="0"/>
                </a:moveTo>
                <a:lnTo>
                  <a:pt x="4182756" y="0"/>
                </a:lnTo>
                <a:lnTo>
                  <a:pt x="4182756" y="3227141"/>
                </a:lnTo>
                <a:lnTo>
                  <a:pt x="0" y="3227141"/>
                </a:lnTo>
                <a:lnTo>
                  <a:pt x="0" y="0"/>
                </a:lnTo>
                <a:close/>
              </a:path>
            </a:pathLst>
          </a:custGeom>
          <a:blipFill>
            <a:blip r:embed="rId3"/>
            <a:stretch>
              <a:fillRect l="-688" t="0" r="-688" b="0"/>
            </a:stretch>
          </a:blipFill>
        </p:spPr>
      </p:sp>
      <p:sp>
        <p:nvSpPr>
          <p:cNvPr name="Freeform 6" id="6"/>
          <p:cNvSpPr/>
          <p:nvPr/>
        </p:nvSpPr>
        <p:spPr>
          <a:xfrm flipH="false" flipV="false" rot="0">
            <a:off x="618361" y="1370813"/>
            <a:ext cx="1846369" cy="1792460"/>
          </a:xfrm>
          <a:custGeom>
            <a:avLst/>
            <a:gdLst/>
            <a:ahLst/>
            <a:cxnLst/>
            <a:rect r="r" b="b" t="t" l="l"/>
            <a:pathLst>
              <a:path h="1792460" w="1846369">
                <a:moveTo>
                  <a:pt x="0" y="0"/>
                </a:moveTo>
                <a:lnTo>
                  <a:pt x="1846369" y="0"/>
                </a:lnTo>
                <a:lnTo>
                  <a:pt x="1846369" y="1792460"/>
                </a:lnTo>
                <a:lnTo>
                  <a:pt x="0" y="1792460"/>
                </a:lnTo>
                <a:lnTo>
                  <a:pt x="0" y="0"/>
                </a:lnTo>
                <a:close/>
              </a:path>
            </a:pathLst>
          </a:custGeom>
          <a:blipFill>
            <a:blip r:embed="rId4"/>
            <a:stretch>
              <a:fillRect l="0" t="0" r="0" b="0"/>
            </a:stretch>
          </a:blipFill>
        </p:spPr>
      </p:sp>
      <p:sp>
        <p:nvSpPr>
          <p:cNvPr name="Freeform 7" id="7"/>
          <p:cNvSpPr/>
          <p:nvPr/>
        </p:nvSpPr>
        <p:spPr>
          <a:xfrm flipH="false" flipV="false" rot="0">
            <a:off x="2477784" y="1372407"/>
            <a:ext cx="1618412" cy="1790866"/>
          </a:xfrm>
          <a:custGeom>
            <a:avLst/>
            <a:gdLst/>
            <a:ahLst/>
            <a:cxnLst/>
            <a:rect r="r" b="b" t="t" l="l"/>
            <a:pathLst>
              <a:path h="1790866" w="1618412">
                <a:moveTo>
                  <a:pt x="0" y="0"/>
                </a:moveTo>
                <a:lnTo>
                  <a:pt x="1618412" y="0"/>
                </a:lnTo>
                <a:lnTo>
                  <a:pt x="1618412" y="1790866"/>
                </a:lnTo>
                <a:lnTo>
                  <a:pt x="0" y="1790866"/>
                </a:lnTo>
                <a:lnTo>
                  <a:pt x="0" y="0"/>
                </a:lnTo>
                <a:close/>
              </a:path>
            </a:pathLst>
          </a:custGeom>
          <a:blipFill>
            <a:blip r:embed="rId5"/>
            <a:stretch>
              <a:fillRect l="0" t="0" r="0" b="0"/>
            </a:stretch>
          </a:blipFill>
        </p:spPr>
      </p:sp>
      <p:sp>
        <p:nvSpPr>
          <p:cNvPr name="Freeform 8" id="8"/>
          <p:cNvSpPr/>
          <p:nvPr/>
        </p:nvSpPr>
        <p:spPr>
          <a:xfrm flipH="false" flipV="false" rot="0">
            <a:off x="1541545" y="3521177"/>
            <a:ext cx="1543923" cy="1702644"/>
          </a:xfrm>
          <a:custGeom>
            <a:avLst/>
            <a:gdLst/>
            <a:ahLst/>
            <a:cxnLst/>
            <a:rect r="r" b="b" t="t" l="l"/>
            <a:pathLst>
              <a:path h="1702644" w="1543923">
                <a:moveTo>
                  <a:pt x="0" y="0"/>
                </a:moveTo>
                <a:lnTo>
                  <a:pt x="1543923" y="0"/>
                </a:lnTo>
                <a:lnTo>
                  <a:pt x="1543923" y="1702644"/>
                </a:lnTo>
                <a:lnTo>
                  <a:pt x="0" y="1702644"/>
                </a:lnTo>
                <a:lnTo>
                  <a:pt x="0" y="0"/>
                </a:lnTo>
                <a:close/>
              </a:path>
            </a:pathLst>
          </a:custGeom>
          <a:blipFill>
            <a:blip r:embed="rId6"/>
            <a:stretch>
              <a:fillRect l="0" t="0" r="0" b="0"/>
            </a:stretch>
          </a:blipFill>
        </p:spPr>
      </p:sp>
      <p:sp>
        <p:nvSpPr>
          <p:cNvPr name="TextBox 9" id="9"/>
          <p:cNvSpPr txBox="true"/>
          <p:nvPr/>
        </p:nvSpPr>
        <p:spPr>
          <a:xfrm rot="0">
            <a:off x="618361" y="598170"/>
            <a:ext cx="6955670" cy="772643"/>
          </a:xfrm>
          <a:prstGeom prst="rect">
            <a:avLst/>
          </a:prstGeom>
        </p:spPr>
        <p:txBody>
          <a:bodyPr anchor="t" rtlCol="false" tIns="0" lIns="0" bIns="0" rIns="0">
            <a:spAutoFit/>
          </a:bodyPr>
          <a:lstStyle/>
          <a:p>
            <a:pPr>
              <a:lnSpc>
                <a:spcPts val="5745"/>
              </a:lnSpc>
            </a:pPr>
            <a:r>
              <a:rPr lang="en-US" sz="5419">
                <a:solidFill>
                  <a:srgbClr val="222222"/>
                </a:solidFill>
                <a:latin typeface="Josefin Sans 2 Bold"/>
              </a:rPr>
              <a:t>Dataset</a:t>
            </a:r>
          </a:p>
        </p:txBody>
      </p:sp>
      <p:sp>
        <p:nvSpPr>
          <p:cNvPr name="TextBox 10" id="10"/>
          <p:cNvSpPr txBox="true"/>
          <p:nvPr/>
        </p:nvSpPr>
        <p:spPr>
          <a:xfrm rot="0">
            <a:off x="480068" y="5185721"/>
            <a:ext cx="8516878" cy="356234"/>
          </a:xfrm>
          <a:prstGeom prst="rect">
            <a:avLst/>
          </a:prstGeom>
        </p:spPr>
        <p:txBody>
          <a:bodyPr anchor="t" rtlCol="false" tIns="0" lIns="0" bIns="0" rIns="0">
            <a:spAutoFit/>
          </a:bodyPr>
          <a:lstStyle/>
          <a:p>
            <a:pPr algn="ctr">
              <a:lnSpc>
                <a:spcPts val="2940"/>
              </a:lnSpc>
            </a:pPr>
            <a:r>
              <a:rPr lang="en-US" sz="2100">
                <a:solidFill>
                  <a:srgbClr val="222222"/>
                </a:solidFill>
                <a:latin typeface="Canva Sans Bold"/>
              </a:rPr>
              <a:t>https://www.kaggle.com/abdallahalidev/plantvillage-dataset</a:t>
            </a:r>
          </a:p>
        </p:txBody>
      </p:sp>
      <p:sp>
        <p:nvSpPr>
          <p:cNvPr name="TextBox 11" id="11"/>
          <p:cNvSpPr txBox="true"/>
          <p:nvPr/>
        </p:nvSpPr>
        <p:spPr>
          <a:xfrm rot="0">
            <a:off x="731520" y="5801621"/>
            <a:ext cx="8013974" cy="973569"/>
          </a:xfrm>
          <a:prstGeom prst="rect">
            <a:avLst/>
          </a:prstGeom>
        </p:spPr>
        <p:txBody>
          <a:bodyPr anchor="t" rtlCol="false" tIns="0" lIns="0" bIns="0" rIns="0">
            <a:spAutoFit/>
          </a:bodyPr>
          <a:lstStyle/>
          <a:p>
            <a:pPr>
              <a:lnSpc>
                <a:spcPts val="1988"/>
              </a:lnSpc>
            </a:pPr>
            <a:r>
              <a:rPr lang="en-US" sz="1420" spc="-4">
                <a:solidFill>
                  <a:srgbClr val="222222"/>
                </a:solidFill>
                <a:latin typeface="Canva Sans Bold Italics"/>
              </a:rPr>
              <a:t>Late Blight:</a:t>
            </a:r>
            <a:r>
              <a:rPr lang="en-US" sz="1420" spc="-4">
                <a:solidFill>
                  <a:srgbClr val="222222"/>
                </a:solidFill>
                <a:latin typeface="Canva Sans Bold"/>
              </a:rPr>
              <a:t> Late blight of potato is a disease caused by fungus Phytophthora infestans.</a:t>
            </a:r>
          </a:p>
          <a:p>
            <a:pPr>
              <a:lnSpc>
                <a:spcPts val="1988"/>
              </a:lnSpc>
            </a:pPr>
            <a:r>
              <a:rPr lang="en-US" sz="1420" spc="-4">
                <a:solidFill>
                  <a:srgbClr val="222222"/>
                </a:solidFill>
                <a:latin typeface="Canva Sans Bold Italics"/>
              </a:rPr>
              <a:t>Early Blight</a:t>
            </a:r>
            <a:r>
              <a:rPr lang="en-US" sz="1420" spc="-4">
                <a:solidFill>
                  <a:srgbClr val="222222"/>
                </a:solidFill>
                <a:latin typeface="Canva Sans Bold"/>
              </a:rPr>
              <a:t>: Early blight of potato is a disease caused by the fungus Alternaria solani</a:t>
            </a:r>
          </a:p>
          <a:p>
            <a:pPr>
              <a:lnSpc>
                <a:spcPts val="1988"/>
              </a:lnSpc>
            </a:pPr>
            <a:r>
              <a:rPr lang="en-US" sz="1420" spc="-4">
                <a:solidFill>
                  <a:srgbClr val="222222"/>
                </a:solidFill>
                <a:latin typeface="Canva Sans Bold Italics"/>
              </a:rPr>
              <a:t>Healthy: </a:t>
            </a:r>
            <a:r>
              <a:rPr lang="en-US" sz="1420" spc="-4">
                <a:solidFill>
                  <a:srgbClr val="222222"/>
                </a:solidFill>
                <a:latin typeface="Canva Sans Bold"/>
              </a:rPr>
              <a:t>Uninfected or healthy plant</a:t>
            </a:r>
          </a:p>
          <a:p>
            <a:pPr>
              <a:lnSpc>
                <a:spcPts val="198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DAFuO33PDpw</dc:identifier>
  <dcterms:modified xsi:type="dcterms:W3CDTF">2011-08-01T06:04:30Z</dcterms:modified>
  <cp:revision>1</cp:revision>
  <dc:title>Presentation- Template (1).pptx</dc:title>
</cp:coreProperties>
</file>